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Override+xml" PartName="/ppt/theme/themeOverr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323" r:id="rId3"/>
    <p:sldId id="394" r:id="rId4"/>
    <p:sldId id="356" r:id="rId5"/>
    <p:sldId id="349"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4" r:id="rId20"/>
    <p:sldId id="371" r:id="rId21"/>
    <p:sldId id="372" r:id="rId22"/>
    <p:sldId id="375" r:id="rId23"/>
    <p:sldId id="376" r:id="rId24"/>
    <p:sldId id="377" r:id="rId25"/>
    <p:sldId id="378" r:id="rId26"/>
    <p:sldId id="379" r:id="rId27"/>
    <p:sldId id="380" r:id="rId28"/>
    <p:sldId id="381" r:id="rId29"/>
    <p:sldId id="382" r:id="rId30"/>
    <p:sldId id="383" r:id="rId31"/>
    <p:sldId id="384" r:id="rId32"/>
    <p:sldId id="387" r:id="rId33"/>
    <p:sldId id="385" r:id="rId34"/>
    <p:sldId id="388" r:id="rId35"/>
    <p:sldId id="389" r:id="rId36"/>
    <p:sldId id="390" r:id="rId37"/>
    <p:sldId id="392" r:id="rId38"/>
    <p:sldId id="357" r:id="rId39"/>
    <p:sldId id="393"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FFCC99"/>
    <a:srgbClr val="0000CC"/>
    <a:srgbClr val="FFFF99"/>
    <a:srgbClr val="FF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66" autoAdjust="0"/>
    <p:restoredTop sz="99512" autoAdjust="0"/>
  </p:normalViewPr>
  <p:slideViewPr>
    <p:cSldViewPr>
      <p:cViewPr varScale="1">
        <p:scale>
          <a:sx n="102" d="100"/>
          <a:sy n="102" d="100"/>
        </p:scale>
        <p:origin x="1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05.12.2021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pPr/>
              <a:t>05.12.2021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randomBar dir="vert"/>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arget="../media/image13.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arget="../media/image37.jpeg" Type="http://schemas.openxmlformats.org/officeDocument/2006/relationships/imag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8" Type="http://schemas.openxmlformats.org/officeDocument/2006/relationships/hyperlink" Target="https://1001fact.ru/wp-content/uploads/2014/06/200.png" TargetMode="External"/><Relationship Id="rId13" Type="http://schemas.openxmlformats.org/officeDocument/2006/relationships/hyperlink" Target="https://static.tildacdn.com/tild6130-6663-4336-a463-663064376462/6.jpg" TargetMode="External"/><Relationship Id="rId3" Type="http://schemas.openxmlformats.org/officeDocument/2006/relationships/hyperlink" Target="https://&#1089;&#1077;&#1074;&#1076;&#1082;&#1088;.&#1088;&#1092;/wp-content/uploads/2020/01/Altajskij-biosfernyj-zapovednik.jpg" TargetMode="External"/><Relationship Id="rId7" Type="http://schemas.openxmlformats.org/officeDocument/2006/relationships/hyperlink" Target="https://ds04.infourok.ru/uploads/ex/0781/0011bac0-b71beee6/img11.jpg" TargetMode="External"/><Relationship Id="rId12" Type="http://schemas.openxmlformats.org/officeDocument/2006/relationships/hyperlink" Target="https://tion.ru/blog/zapovedniki-i-nacionalnye-parki-rossii/" TargetMode="External"/><Relationship Id="rId2" Type="http://schemas.openxmlformats.org/officeDocument/2006/relationships/hyperlink" Target="http://rasfokus.ru/images/photos/medium/84b68b968c0691a97d5a7a6241308c1c.jpg" TargetMode="External"/><Relationship Id="rId1" Type="http://schemas.openxmlformats.org/officeDocument/2006/relationships/slideLayout" Target="../slideLayouts/slideLayout2.xml"/><Relationship Id="rId6" Type="http://schemas.openxmlformats.org/officeDocument/2006/relationships/hyperlink" Target="https://s3.nat-geo.ru/images/2019/5/16/f5e25d2db5a24cac9851fa737c617db6.max-1200x800.jpg" TargetMode="External"/><Relationship Id="rId11" Type="http://schemas.openxmlformats.org/officeDocument/2006/relationships/hyperlink" Target="https://img-fotki.yandex.ru/get/9508/46980979.f8/0_cf0f0_acce172a_orig" TargetMode="External"/><Relationship Id="rId5" Type="http://schemas.openxmlformats.org/officeDocument/2006/relationships/hyperlink" Target="https://s3.nat-geo.ru/images/2019/5/16/b9284a8a08664f629d720f691fee83ff.max-1200x800.jpg" TargetMode="External"/><Relationship Id="rId10" Type="http://schemas.openxmlformats.org/officeDocument/2006/relationships/hyperlink" Target="https://susanintop.com/wp-content/uploads/2018/12/d7ff7536-95f6-4e20-a995-014edd2895a0.jpg" TargetMode="External"/><Relationship Id="rId4" Type="http://schemas.openxmlformats.org/officeDocument/2006/relationships/hyperlink" Target="http://turist-v-amerike.ru/wp-content/uploads/2019/05/altay_001.jpg" TargetMode="External"/><Relationship Id="rId9" Type="http://schemas.openxmlformats.org/officeDocument/2006/relationships/hyperlink" Target="https://kudago.com/media/images/place/68/13/68134770061740a6662c60cf88a32ef5.jpg" TargetMode="External"/><Relationship Id="rId14" Type="http://schemas.openxmlformats.org/officeDocument/2006/relationships/hyperlink" Target="https://airinsail.ru/wp-content/uploads/2020/07/malaya-rodina-udivitelnye-mesta-ryadom-s-vami-7.jpg?x40467"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avatars.mds.yandex.net/get-zen_doc/18497/pub_5c4236117211c900ae964068_5c4236ae10247700ac99d992/scale_1200" TargetMode="External"/><Relationship Id="rId13" Type="http://schemas.openxmlformats.org/officeDocument/2006/relationships/hyperlink" Target="https://chto-takoe-lyubov.net/stikhi-o-zapovednike-nacionalnom-parke/" TargetMode="External"/><Relationship Id="rId3" Type="http://schemas.openxmlformats.org/officeDocument/2006/relationships/hyperlink" Target="https://avatars.mds.yandex.net/get-zen_doc/28845/pub_5d7df6e6028d6800ad1b696d_5d7df7b79515ee00ae4137f8/scale_1200" TargetMode="External"/><Relationship Id="rId7" Type="http://schemas.openxmlformats.org/officeDocument/2006/relationships/hyperlink" Target="https://irk-live.ru/storage/2019/12/6-1.jpg" TargetMode="External"/><Relationship Id="rId12" Type="http://schemas.openxmlformats.org/officeDocument/2006/relationships/hyperlink" Target="http://inmytishchi.ru/upload/gallery/152/41152_7efa0a92e4c1f6de942114cafc463c0347f631db.jpg" TargetMode="External"/><Relationship Id="rId2" Type="http://schemas.openxmlformats.org/officeDocument/2006/relationships/hyperlink" Target="http://s2.fotokto.ru/photo/full/602/6026331.jpg" TargetMode="External"/><Relationship Id="rId1" Type="http://schemas.openxmlformats.org/officeDocument/2006/relationships/slideLayout" Target="../slideLayouts/slideLayout2.xml"/><Relationship Id="rId6" Type="http://schemas.openxmlformats.org/officeDocument/2006/relationships/hyperlink" Target="https://avatars.mds.yandex.net/get-zen_doc/15270/pub_5bb4a6abfe7b2900aa92fb2c_5bb4aaa089643a00ad010e0c/scale_1200" TargetMode="External"/><Relationship Id="rId11" Type="http://schemas.openxmlformats.org/officeDocument/2006/relationships/hyperlink" Target="https://kuda-mo.ru/uploads/8a814c8a369493b96a8a0c17f4ecbae5.jpeg" TargetMode="External"/><Relationship Id="rId5" Type="http://schemas.openxmlformats.org/officeDocument/2006/relationships/hyperlink" Target="http://s4.fotokto.ru/photo/full/95/957476.jpg" TargetMode="External"/><Relationship Id="rId10" Type="http://schemas.openxmlformats.org/officeDocument/2006/relationships/hyperlink" Target="https://tion.ru/wp-content/uploads/2018/04/parki-4.jpg" TargetMode="External"/><Relationship Id="rId4" Type="http://schemas.openxmlformats.org/officeDocument/2006/relationships/hyperlink" Target="https://img-fotki.yandex.ru/get/197852/405231345.20/0_14696f_47264404_orig.jpg" TargetMode="External"/><Relationship Id="rId9" Type="http://schemas.openxmlformats.org/officeDocument/2006/relationships/hyperlink" Target="http://forest38.ru/img4site/zooplanktonimg/150330-mountain-lake.jpg" TargetMode="External"/><Relationship Id="rId14" Type="http://schemas.openxmlformats.org/officeDocument/2006/relationships/hyperlink" Target="https://ecosfera48.ru/wp-content/uploads/2017/04/&#1054;&#1061;&#1056;&#1040;&#1053;&#1040;-&#1055;&#1056;&#1048;&#1056;&#1054;&#1044;&#1067;-&#1053;&#1040;&#1064;-&#1044;&#1054;&#1051;&#1043;.p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4293096"/>
            <a:ext cx="8964488" cy="1336632"/>
          </a:xfrm>
        </p:spPr>
        <p:txBody>
          <a:bodyPr>
            <a:noAutofit/>
            <a:scene3d>
              <a:camera prst="orthographicFront"/>
              <a:lightRig rig="threePt" dir="t"/>
            </a:scene3d>
            <a:sp3d extrusionH="57150">
              <a:bevelT w="38100" h="38100" prst="angle"/>
            </a:sp3d>
          </a:bodyPr>
          <a:lstStyle/>
          <a:p>
            <a:pPr algn="ctr"/>
            <a:r>
              <a:rPr lang="ru-RU" sz="3200" dirty="0">
                <a:solidFill>
                  <a:schemeClr val="accent6">
                    <a:lumMod val="50000"/>
                  </a:schemeClr>
                </a:solidFill>
              </a:rPr>
              <a:t>Заповедники и национальные парки России: </a:t>
            </a:r>
            <a:r>
              <a:rPr lang="ru-RU" sz="3200" dirty="0" smtClean="0">
                <a:solidFill>
                  <a:schemeClr val="accent6">
                    <a:lumMod val="50000"/>
                  </a:schemeClr>
                </a:solidFill>
              </a:rPr>
              <a:t>«Жемчужины природы»</a:t>
            </a:r>
          </a:p>
          <a:p>
            <a:pPr algn="r"/>
            <a:r>
              <a:rPr lang="ru-RU" sz="3200">
                <a:solidFill>
                  <a:srgbClr val="C00000"/>
                </a:solidFill>
              </a:rPr>
              <a:t/>
            </a:r>
            <a:br>
              <a:rPr lang="ru-RU" sz="3200">
                <a:solidFill>
                  <a:srgbClr val="C00000"/>
                </a:solidFill>
              </a:rPr>
            </a:br>
            <a:endParaRPr lang="ru-RU" sz="1600" b="1" i="1" spc="600" dirty="0">
              <a:ln w="38100">
                <a:noFill/>
              </a:ln>
              <a:solidFill>
                <a:srgbClr val="FFCC99"/>
              </a:solidFill>
              <a:effectLst>
                <a:outerShdw blurRad="38100" dist="38100" dir="2700000" algn="tl">
                  <a:srgbClr val="000000">
                    <a:alpha val="43137"/>
                  </a:srgbClr>
                </a:outerShdw>
              </a:effectLst>
              <a:latin typeface="Karmen" pitchFamily="34" charset="-52"/>
            </a:endParaRPr>
          </a:p>
        </p:txBody>
      </p:sp>
      <p:sp>
        <p:nvSpPr>
          <p:cNvPr id="2" name="Заголовок 1"/>
          <p:cNvSpPr>
            <a:spLocks noGrp="1"/>
          </p:cNvSpPr>
          <p:nvPr>
            <p:ph type="ctrTitle"/>
          </p:nvPr>
        </p:nvSpPr>
        <p:spPr>
          <a:xfrm>
            <a:off x="0" y="0"/>
            <a:ext cx="9036496" cy="1124744"/>
          </a:xfrm>
          <a:noFill/>
        </p:spPr>
        <p:txBody>
          <a:bodyPr>
            <a:scene3d>
              <a:camera prst="isometricOffAxis1Right"/>
              <a:lightRig rig="freezing" dir="t">
                <a:rot lat="0" lon="0" rev="5640000"/>
              </a:lightRig>
            </a:scene3d>
            <a:sp3d extrusionH="57150" prstMaterial="flat">
              <a:bevelT w="38100" h="38100" prst="angle"/>
              <a:contourClr>
                <a:schemeClr val="tx2"/>
              </a:contourClr>
            </a:sp3d>
          </a:bodyPr>
          <a:lstStyle/>
          <a:p>
            <a:pPr marL="182880" indent="0" algn="ctr">
              <a:buNone/>
            </a:pPr>
            <a:r>
              <a:rPr lang="ru-RU" sz="1600" dirty="0" smtClean="0">
                <a:solidFill>
                  <a:srgbClr val="FFC000"/>
                </a:solidFill>
              </a:rPr>
              <a:t/>
            </a:r>
            <a:br>
              <a:rPr lang="ru-RU" sz="1600" dirty="0" smtClean="0">
                <a:solidFill>
                  <a:srgbClr val="FFC000"/>
                </a:solidFill>
              </a:rPr>
            </a:br>
            <a:endParaRPr lang="ru-RU" sz="1600" b="0" dirty="0">
              <a:solidFill>
                <a:schemeClr val="bg1">
                  <a:lumMod val="50000"/>
                </a:schemeClr>
              </a:solidFill>
            </a:endParaRPr>
          </a:p>
        </p:txBody>
      </p:sp>
      <p:pic>
        <p:nvPicPr>
          <p:cNvPr id="40964" name="Picture 4" descr="https://yt3.ggpht.com/a/AATXAJxLFxIYyHQBOE7ZU1P2flNWqLr5akfh-5uXmXQ=s900-c-k-c0x00ffffff-no-r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980728"/>
            <a:ext cx="3168352" cy="3168352"/>
          </a:xfrm>
          <a:prstGeom prst="rect">
            <a:avLst/>
          </a:prstGeom>
          <a:noFill/>
          <a:effectLst>
            <a:glow rad="228600">
              <a:schemeClr val="accent5">
                <a:satMod val="175000"/>
                <a:alpha val="40000"/>
              </a:schemeClr>
            </a:glow>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640960" cy="2337440"/>
          </a:xfrm>
        </p:spPr>
        <p:txBody>
          <a:bodyPr>
            <a:normAutofit/>
          </a:bodyPr>
          <a:lstStyle/>
          <a:p>
            <a:pPr marL="0" indent="0" algn="ctr">
              <a:buNone/>
            </a:pPr>
            <a:r>
              <a:rPr lang="ru-RU" sz="2000" b="1" dirty="0" err="1">
                <a:solidFill>
                  <a:srgbClr val="C00000"/>
                </a:solidFill>
              </a:rPr>
              <a:t>Лазовский</a:t>
            </a:r>
            <a:r>
              <a:rPr lang="ru-RU" sz="2000" b="1" dirty="0">
                <a:solidFill>
                  <a:srgbClr val="C00000"/>
                </a:solidFill>
              </a:rPr>
              <a:t> заповедник имени Л. Г. </a:t>
            </a:r>
            <a:r>
              <a:rPr lang="ru-RU" sz="2000" b="1" dirty="0" err="1" smtClean="0">
                <a:solidFill>
                  <a:srgbClr val="C00000"/>
                </a:solidFill>
              </a:rPr>
              <a:t>Капланова</a:t>
            </a:r>
            <a:endParaRPr lang="ru-RU" sz="2000" b="1" dirty="0" smtClean="0">
              <a:solidFill>
                <a:srgbClr val="C00000"/>
              </a:solidFill>
            </a:endParaRPr>
          </a:p>
          <a:p>
            <a:r>
              <a:rPr lang="ru-RU" sz="1800" b="1" dirty="0"/>
              <a:t>Площадь:</a:t>
            </a:r>
            <a:r>
              <a:rPr lang="ru-RU" sz="1800" dirty="0"/>
              <a:t> 121 тыс. га</a:t>
            </a:r>
          </a:p>
          <a:p>
            <a:r>
              <a:rPr lang="ru-RU" sz="1800" b="1" dirty="0"/>
              <a:t>Расположение:</a:t>
            </a:r>
            <a:r>
              <a:rPr lang="ru-RU" sz="1800" dirty="0"/>
              <a:t> Приморский край, село Лазо</a:t>
            </a:r>
          </a:p>
          <a:p>
            <a:r>
              <a:rPr lang="ru-RU" sz="1800" b="1" dirty="0"/>
              <a:t>Дата основания:</a:t>
            </a:r>
            <a:r>
              <a:rPr lang="ru-RU" sz="1800" dirty="0"/>
              <a:t> 10 февраля 1935 г.</a:t>
            </a:r>
          </a:p>
          <a:p>
            <a:r>
              <a:rPr lang="ru-RU" sz="1800" b="1" dirty="0"/>
              <a:t>Средняя температура:</a:t>
            </a:r>
            <a:r>
              <a:rPr lang="ru-RU" sz="1800" dirty="0"/>
              <a:t> в январе −5,1…−12,5 °C, в августе +17,4…+23,5 °C</a:t>
            </a:r>
          </a:p>
          <a:p>
            <a:r>
              <a:rPr lang="ru-RU" sz="1800" b="1" dirty="0"/>
              <a:t>Животный мир:</a:t>
            </a:r>
            <a:r>
              <a:rPr lang="ru-RU" sz="1800" dirty="0"/>
              <a:t> пятнистый олень, изюбрь, горал, амурский тигр</a:t>
            </a:r>
          </a:p>
          <a:p>
            <a:pPr marL="0" indent="0" algn="ctr">
              <a:buNone/>
            </a:pPr>
            <a:endParaRPr lang="ru-RU" sz="1800" b="1" dirty="0">
              <a:solidFill>
                <a:srgbClr val="C00000"/>
              </a:solidFill>
            </a:endParaRPr>
          </a:p>
        </p:txBody>
      </p:sp>
      <p:pic>
        <p:nvPicPr>
          <p:cNvPr id="11266" name="Picture 2" descr="https://s3.nat-geo.ru/images/2019/5/16/f5e25d2db5a24cac9851fa737c617db6.max-12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140968"/>
            <a:ext cx="5331244" cy="355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03390"/>
      </p:ext>
    </p:extLst>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337440"/>
          </a:xfrm>
        </p:spPr>
        <p:txBody>
          <a:bodyPr>
            <a:normAutofit/>
          </a:bodyPr>
          <a:lstStyle/>
          <a:p>
            <a:pPr marL="0" indent="0" algn="ctr">
              <a:buNone/>
            </a:pPr>
            <a:r>
              <a:rPr lang="ru-RU" sz="1800" b="1" dirty="0" err="1">
                <a:solidFill>
                  <a:srgbClr val="C00000"/>
                </a:solidFill>
              </a:rPr>
              <a:t>Лазовский</a:t>
            </a:r>
            <a:r>
              <a:rPr lang="ru-RU" sz="1800" b="1" dirty="0">
                <a:solidFill>
                  <a:srgbClr val="C00000"/>
                </a:solidFill>
              </a:rPr>
              <a:t> заповедник имени Л. Г. </a:t>
            </a:r>
            <a:r>
              <a:rPr lang="ru-RU" sz="1800" b="1" dirty="0" err="1" smtClean="0">
                <a:solidFill>
                  <a:srgbClr val="C00000"/>
                </a:solidFill>
              </a:rPr>
              <a:t>Капланова</a:t>
            </a:r>
            <a:endParaRPr lang="ru-RU" sz="1800" b="1" dirty="0" smtClean="0">
              <a:solidFill>
                <a:srgbClr val="C00000"/>
              </a:solidFill>
            </a:endParaRPr>
          </a:p>
          <a:p>
            <a:pPr marL="0" indent="0" algn="ctr">
              <a:buNone/>
            </a:pPr>
            <a:r>
              <a:rPr lang="ru-RU" sz="1800" dirty="0" err="1"/>
              <a:t>Лазовский</a:t>
            </a:r>
            <a:r>
              <a:rPr lang="ru-RU" sz="1800" dirty="0"/>
              <a:t> государственный природный заповедник России назван в честь второго своего директора Льва Георгиевича </a:t>
            </a:r>
            <a:r>
              <a:rPr lang="ru-RU" sz="1800" dirty="0" err="1"/>
              <a:t>Капланова</a:t>
            </a:r>
            <a:r>
              <a:rPr lang="ru-RU" sz="1800" dirty="0"/>
              <a:t>. Он одним из первых исследовал амурских тигров, которые по сей день служат предметом гордости заповедника. В 1943 году Капланов был убит браконьерами, которые распространились на территории заповедника во время Великой Отечественной войны.</a:t>
            </a:r>
            <a:endParaRPr lang="ru-RU" sz="1800" b="1" dirty="0">
              <a:solidFill>
                <a:srgbClr val="C00000"/>
              </a:solidFill>
            </a:endParaRPr>
          </a:p>
        </p:txBody>
      </p:sp>
      <p:pic>
        <p:nvPicPr>
          <p:cNvPr id="10244" name="Picture 4" descr="http://www.zapoved.net/media/com_mtree/images/listings/o/122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52936"/>
            <a:ext cx="5488380" cy="367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265842"/>
      </p:ext>
    </p:extLst>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337440"/>
          </a:xfrm>
        </p:spPr>
        <p:txBody>
          <a:bodyPr>
            <a:normAutofit fontScale="92500"/>
          </a:bodyPr>
          <a:lstStyle/>
          <a:p>
            <a:pPr marL="0" indent="0" algn="ctr">
              <a:buNone/>
            </a:pPr>
            <a:r>
              <a:rPr lang="ru-RU" b="1" dirty="0" err="1">
                <a:solidFill>
                  <a:srgbClr val="C00000"/>
                </a:solidFill>
              </a:rPr>
              <a:t>Лазовский</a:t>
            </a:r>
            <a:r>
              <a:rPr lang="ru-RU" b="1" dirty="0">
                <a:solidFill>
                  <a:srgbClr val="C00000"/>
                </a:solidFill>
              </a:rPr>
              <a:t> заповедник имени Л. Г. </a:t>
            </a:r>
            <a:r>
              <a:rPr lang="ru-RU" b="1" dirty="0" err="1" smtClean="0">
                <a:solidFill>
                  <a:srgbClr val="C00000"/>
                </a:solidFill>
              </a:rPr>
              <a:t>Капланова</a:t>
            </a:r>
            <a:endParaRPr lang="ru-RU" b="1" dirty="0" smtClean="0">
              <a:solidFill>
                <a:srgbClr val="C00000"/>
              </a:solidFill>
            </a:endParaRPr>
          </a:p>
          <a:p>
            <a:pPr marL="0" indent="0" algn="ctr">
              <a:buNone/>
            </a:pPr>
            <a:r>
              <a:rPr lang="ru-RU" sz="1800" dirty="0"/>
              <a:t>азовский заповедник является вторым по величине на территории Приморья. Леса занимают 96% территории заповедника. Именно сохранение и изучение хвойно-широколиственных лесов является одной из главных целей создания заповедника. Кроме того, сотрудники стараются сохранить популяции видов животных, занесенных в Красную книгу. Например, на территории заповедника насчитывается 14 взрослых особей амурских тигров и более 200 особей горала – парнокопытного животного подсемейства козлов.</a:t>
            </a:r>
            <a:endParaRPr lang="ru-RU" sz="1800" b="1" dirty="0">
              <a:solidFill>
                <a:srgbClr val="C00000"/>
              </a:solidFill>
            </a:endParaRPr>
          </a:p>
        </p:txBody>
      </p:sp>
      <p:pic>
        <p:nvPicPr>
          <p:cNvPr id="9218" name="Picture 2" descr="https://prim.land/wp-content/uploads/2014/06/borisenko_2013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68960"/>
            <a:ext cx="5242123" cy="349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265842"/>
      </p:ext>
    </p:extLst>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337440"/>
          </a:xfrm>
        </p:spPr>
        <p:txBody>
          <a:bodyPr>
            <a:normAutofit fontScale="92500" lnSpcReduction="20000"/>
          </a:bodyPr>
          <a:lstStyle/>
          <a:p>
            <a:pPr marL="0" indent="0" algn="ctr">
              <a:buNone/>
            </a:pPr>
            <a:r>
              <a:rPr lang="ru-RU" b="1" dirty="0">
                <a:solidFill>
                  <a:srgbClr val="C00000"/>
                </a:solidFill>
              </a:rPr>
              <a:t>Заповедник «Кедровая падь</a:t>
            </a:r>
            <a:r>
              <a:rPr lang="ru-RU" b="1" dirty="0" smtClean="0">
                <a:solidFill>
                  <a:srgbClr val="C00000"/>
                </a:solidFill>
              </a:rPr>
              <a:t>»</a:t>
            </a:r>
          </a:p>
          <a:p>
            <a:r>
              <a:rPr lang="ru-RU" sz="1800" b="1" dirty="0"/>
              <a:t>Площадь:</a:t>
            </a:r>
            <a:r>
              <a:rPr lang="ru-RU" sz="1800" dirty="0"/>
              <a:t> 17 тыс. га</a:t>
            </a:r>
          </a:p>
          <a:p>
            <a:r>
              <a:rPr lang="ru-RU" sz="1800" b="1" dirty="0"/>
              <a:t>Расположение:</a:t>
            </a:r>
            <a:r>
              <a:rPr lang="ru-RU" sz="1800" dirty="0"/>
              <a:t> Приморский край</a:t>
            </a:r>
          </a:p>
          <a:p>
            <a:r>
              <a:rPr lang="ru-RU" sz="1800" b="1" dirty="0"/>
              <a:t>Дата основания:</a:t>
            </a:r>
            <a:r>
              <a:rPr lang="ru-RU" sz="1800" dirty="0"/>
              <a:t> 1916 г.</a:t>
            </a:r>
          </a:p>
          <a:p>
            <a:r>
              <a:rPr lang="ru-RU" sz="1800" b="1" dirty="0"/>
              <a:t>Средняя температура:</a:t>
            </a:r>
            <a:r>
              <a:rPr lang="ru-RU" sz="1800" dirty="0"/>
              <a:t> в январе −13 °C, в августе +21 °C</a:t>
            </a:r>
          </a:p>
          <a:p>
            <a:r>
              <a:rPr lang="ru-RU" sz="1800" b="1" dirty="0"/>
              <a:t>Животный мир:</a:t>
            </a:r>
            <a:r>
              <a:rPr lang="ru-RU" sz="1800" dirty="0"/>
              <a:t> дальневосточный леопард, амурский тигр, дальневосточный  лесной кот, гималайский медведь, косуля, кабан, экзотические бабочки</a:t>
            </a:r>
          </a:p>
          <a:p>
            <a:pPr marL="0" indent="0" algn="ctr">
              <a:buNone/>
            </a:pPr>
            <a:endParaRPr lang="ru-RU" sz="1800" b="1" dirty="0">
              <a:solidFill>
                <a:srgbClr val="C00000"/>
              </a:solidFill>
            </a:endParaRPr>
          </a:p>
        </p:txBody>
      </p:sp>
      <p:pic>
        <p:nvPicPr>
          <p:cNvPr id="14338" name="Picture 2" descr="http://i.mycdn.me/i?r=AzEPZsRbOZEKgBhR0XGMT1RkX1Nt9rWdRxlOZKTSK4iMWq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024481"/>
            <a:ext cx="5819800" cy="348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30901"/>
      </p:ext>
    </p:extLst>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337440"/>
          </a:xfrm>
        </p:spPr>
        <p:txBody>
          <a:bodyPr>
            <a:normAutofit fontScale="92500" lnSpcReduction="20000"/>
          </a:bodyPr>
          <a:lstStyle/>
          <a:p>
            <a:pPr marL="0" indent="0" algn="ctr">
              <a:buNone/>
            </a:pPr>
            <a:r>
              <a:rPr lang="ru-RU" b="1" dirty="0">
                <a:solidFill>
                  <a:srgbClr val="C00000"/>
                </a:solidFill>
              </a:rPr>
              <a:t>Заповедник «Кедровая падь</a:t>
            </a:r>
            <a:r>
              <a:rPr lang="ru-RU" b="1" dirty="0" smtClean="0">
                <a:solidFill>
                  <a:srgbClr val="C00000"/>
                </a:solidFill>
              </a:rPr>
              <a:t>»</a:t>
            </a:r>
          </a:p>
          <a:p>
            <a:pPr marL="0" indent="0" algn="ctr">
              <a:buNone/>
            </a:pPr>
            <a:r>
              <a:rPr lang="ru-RU" sz="1800" dirty="0"/>
              <a:t>«Кедровая падь» – один из старейших заповедников в России. В начале XX века после создания Транссибирской железнодорожной магистрали и усиления Владивостока как торгового порта началось интенсивное освоение Приморья. Освоение сопровождалось вырубкой лесов, лесными пожарами, беспорядочной охотой – в том числе и на редких животных. В 1910 году на месте заповедника организовали лесничество, которое стремилось сохранить уникальные девственные леса. Благодаря лесоводам в «Кедровой пади» прекратились вырубка леса, добыча полезных ископаемых, охота, а вскоре был создан и сам заповедник.</a:t>
            </a:r>
            <a:endParaRPr lang="ru-RU" sz="1800" b="1" dirty="0">
              <a:solidFill>
                <a:srgbClr val="C00000"/>
              </a:solidFill>
            </a:endParaRPr>
          </a:p>
        </p:txBody>
      </p:sp>
      <p:sp>
        <p:nvSpPr>
          <p:cNvPr id="2" name="AutoShape 2" descr="https://www.mnr.gov.ru/upload/iblock/868/large4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www.mnr.gov.ru/upload/iblock/868/large4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www.mnr.gov.ru/upload/iblock/868/large4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20" name="Picture 8" descr="https://1001fact.ru/wp-content/uploads/2014/06/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067467"/>
            <a:ext cx="4983050" cy="376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165512"/>
      </p:ext>
    </p:extLst>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337440"/>
          </a:xfrm>
        </p:spPr>
        <p:txBody>
          <a:bodyPr>
            <a:normAutofit lnSpcReduction="10000"/>
          </a:bodyPr>
          <a:lstStyle/>
          <a:p>
            <a:pPr marL="0" indent="0" algn="ctr">
              <a:buNone/>
            </a:pPr>
            <a:r>
              <a:rPr lang="ru-RU" sz="2000" b="1" dirty="0">
                <a:solidFill>
                  <a:srgbClr val="C00000"/>
                </a:solidFill>
              </a:rPr>
              <a:t>Заповедник «Кедровая падь</a:t>
            </a:r>
            <a:r>
              <a:rPr lang="ru-RU" sz="2000" b="1" dirty="0" smtClean="0">
                <a:solidFill>
                  <a:srgbClr val="C00000"/>
                </a:solidFill>
              </a:rPr>
              <a:t>»</a:t>
            </a:r>
          </a:p>
          <a:p>
            <a:pPr marL="0" indent="0" algn="ctr">
              <a:buNone/>
            </a:pPr>
            <a:r>
              <a:rPr lang="ru-RU" sz="1800" dirty="0"/>
              <a:t>Здесь произрастает более 900 видов растений; некоторые из них не встречаются нигде, кроме «Кедровой пади». Леса занимают 73% площади заповедника. Особенно примечательны </a:t>
            </a:r>
            <a:r>
              <a:rPr lang="ru-RU" sz="1800" dirty="0" err="1"/>
              <a:t>чернопихтовые</a:t>
            </a:r>
            <a:r>
              <a:rPr lang="ru-RU" sz="1800" dirty="0"/>
              <a:t> леса, которые почти невозможно встретить где-либо еще. Черная пихта, получившая свое название из-за темной коры, – самое крупное дерево на Дальнем Востоке. Животный мир заповедника тоже разнообразен – от белки-летяги до дальневосточного леопарда, занесенного в Красную книгу.</a:t>
            </a:r>
            <a:endParaRPr lang="ru-RU" sz="1800" b="1" dirty="0">
              <a:solidFill>
                <a:srgbClr val="C00000"/>
              </a:solidFill>
            </a:endParaRPr>
          </a:p>
        </p:txBody>
      </p:sp>
      <p:pic>
        <p:nvPicPr>
          <p:cNvPr id="12290" name="Picture 2" descr="Кедровая пад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093" y="3140968"/>
            <a:ext cx="6197211" cy="335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165512"/>
      </p:ext>
    </p:extLst>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48242" y="692696"/>
            <a:ext cx="8208912" cy="2337440"/>
          </a:xfrm>
        </p:spPr>
        <p:txBody>
          <a:bodyPr>
            <a:normAutofit/>
          </a:bodyPr>
          <a:lstStyle/>
          <a:p>
            <a:pPr marL="0" indent="0" algn="ctr">
              <a:buNone/>
            </a:pPr>
            <a:r>
              <a:rPr lang="ru-RU" sz="2000" b="1" dirty="0">
                <a:solidFill>
                  <a:srgbClr val="C00000"/>
                </a:solidFill>
              </a:rPr>
              <a:t>Национальный парк «Самарская Лука</a:t>
            </a:r>
            <a:r>
              <a:rPr lang="ru-RU" sz="2000" b="1" dirty="0" smtClean="0">
                <a:solidFill>
                  <a:srgbClr val="C00000"/>
                </a:solidFill>
              </a:rPr>
              <a:t>»</a:t>
            </a:r>
          </a:p>
          <a:p>
            <a:r>
              <a:rPr lang="ru-RU" sz="1800" b="1" dirty="0"/>
              <a:t>Площадь:</a:t>
            </a:r>
            <a:r>
              <a:rPr lang="ru-RU" sz="1800" dirty="0"/>
              <a:t> 134 тыс. га</a:t>
            </a:r>
          </a:p>
          <a:p>
            <a:r>
              <a:rPr lang="ru-RU" sz="1800" b="1" dirty="0"/>
              <a:t>Расположение: </a:t>
            </a:r>
            <a:r>
              <a:rPr lang="ru-RU" sz="1800" dirty="0"/>
              <a:t>Самарская область</a:t>
            </a:r>
          </a:p>
          <a:p>
            <a:r>
              <a:rPr lang="ru-RU" sz="1800" b="1" dirty="0"/>
              <a:t>Дата основания: </a:t>
            </a:r>
            <a:r>
              <a:rPr lang="ru-RU" sz="1800" dirty="0"/>
              <a:t>28 апреля 1984 г.</a:t>
            </a:r>
          </a:p>
          <a:p>
            <a:r>
              <a:rPr lang="ru-RU" sz="1800" b="1" dirty="0"/>
              <a:t>Животный мир: </a:t>
            </a:r>
            <a:r>
              <a:rPr lang="ru-RU" sz="1800" dirty="0"/>
              <a:t>летучая мышь, беркут, лось, косуля</a:t>
            </a:r>
          </a:p>
          <a:p>
            <a:pPr marL="0" indent="0" algn="ctr">
              <a:buNone/>
            </a:pPr>
            <a:endParaRPr lang="ru-RU" sz="1800" b="1" dirty="0">
              <a:solidFill>
                <a:srgbClr val="C00000"/>
              </a:solidFill>
            </a:endParaRPr>
          </a:p>
        </p:txBody>
      </p:sp>
      <p:pic>
        <p:nvPicPr>
          <p:cNvPr id="15362" name="Picture 2" descr="https://kudago.com/media/images/place/68/13/68134770061740a6662c60cf88a32e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36912"/>
            <a:ext cx="6103891" cy="390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979093"/>
      </p:ext>
    </p:extLst>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48242" y="692696"/>
            <a:ext cx="8208912" cy="2337440"/>
          </a:xfrm>
        </p:spPr>
        <p:txBody>
          <a:bodyPr>
            <a:normAutofit/>
          </a:bodyPr>
          <a:lstStyle/>
          <a:p>
            <a:pPr marL="0" indent="0" algn="ctr">
              <a:buNone/>
            </a:pPr>
            <a:r>
              <a:rPr lang="ru-RU" sz="2000" b="1" dirty="0">
                <a:solidFill>
                  <a:srgbClr val="C00000"/>
                </a:solidFill>
              </a:rPr>
              <a:t>Национальный парк «Самарская Лука</a:t>
            </a:r>
            <a:r>
              <a:rPr lang="ru-RU" sz="2000" b="1" dirty="0" smtClean="0">
                <a:solidFill>
                  <a:srgbClr val="C00000"/>
                </a:solidFill>
              </a:rPr>
              <a:t>»</a:t>
            </a:r>
          </a:p>
          <a:p>
            <a:pPr marL="0" indent="0" algn="ctr">
              <a:buNone/>
            </a:pPr>
            <a:r>
              <a:rPr lang="ru-RU" sz="1800" dirty="0"/>
              <a:t>На территории парка находится около 200 природно-исторических памятников, среди них курганы, горы и пещеры. Парк также богат и археологическими находками. Например, на территории «Самарской луки» находили курганные могильники VII–VIII веков и следы Муромского городка, поселения IX–XIII веков.</a:t>
            </a:r>
            <a:endParaRPr lang="ru-RU" sz="1800" b="1" dirty="0" smtClean="0">
              <a:solidFill>
                <a:srgbClr val="C00000"/>
              </a:solidFill>
            </a:endParaRPr>
          </a:p>
        </p:txBody>
      </p:sp>
      <p:pic>
        <p:nvPicPr>
          <p:cNvPr id="17410" name="Picture 2" descr="https://susanintop.com/wp-content/uploads/2018/12/d7ff7536-95f6-4e20-a995-014edd2895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839" y="2666828"/>
            <a:ext cx="5897884" cy="392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01539"/>
      </p:ext>
    </p:extLst>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48242" y="692696"/>
            <a:ext cx="8208912" cy="2337440"/>
          </a:xfrm>
        </p:spPr>
        <p:txBody>
          <a:bodyPr>
            <a:normAutofit fontScale="92500" lnSpcReduction="20000"/>
          </a:bodyPr>
          <a:lstStyle/>
          <a:p>
            <a:pPr marL="0" indent="0" algn="ctr">
              <a:buNone/>
            </a:pPr>
            <a:r>
              <a:rPr lang="ru-RU" b="1" dirty="0">
                <a:solidFill>
                  <a:srgbClr val="C00000"/>
                </a:solidFill>
              </a:rPr>
              <a:t>Национальный парк «Самарская Лука</a:t>
            </a:r>
            <a:r>
              <a:rPr lang="ru-RU" b="1" dirty="0" smtClean="0">
                <a:solidFill>
                  <a:srgbClr val="C00000"/>
                </a:solidFill>
              </a:rPr>
              <a:t>»</a:t>
            </a:r>
          </a:p>
          <a:p>
            <a:pPr marL="0" indent="0" algn="ctr">
              <a:buNone/>
            </a:pPr>
            <a:r>
              <a:rPr lang="ru-RU" sz="1800" dirty="0"/>
              <a:t>В старых штольнях на территории парка обитает более 30 тысяч летучих мышей – всего 15 видов, некоторые из них занесены в Красную книгу. Многие туристы при посещении штолен шумели, разжигали костры, фотографировали животных. Так как летучие мыши очень чувствительны, человеческое вмешательство кончалось для многих гибелью. Чтобы сохранить популяцию животных, сотрудники парка ограничили доступ к штольням. Однако научно-технический совет парка решил создать «Музей летучей мыши», чтобы посетители все равно могли познакомиться с образом жизни летучих мышей и их ролью в природе.</a:t>
            </a:r>
            <a:endParaRPr lang="ru-RU" sz="1800" b="1" dirty="0">
              <a:solidFill>
                <a:srgbClr val="C00000"/>
              </a:solidFill>
            </a:endParaRPr>
          </a:p>
        </p:txBody>
      </p:sp>
      <p:pic>
        <p:nvPicPr>
          <p:cNvPr id="16386" name="Picture 2" descr="https://img-fotki.yandex.ru/get/9508/46980979.f8/0_cf0f0_acce172a_or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430" y="3183523"/>
            <a:ext cx="4428492"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i0.wp.com/xn----7sbbaazuatxpyidedi7gqh.xn--p1ai/i/priroda/Natzpark/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212976"/>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01539"/>
      </p:ext>
    </p:extLst>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0" indent="0" algn="ctr">
              <a:buNone/>
            </a:pPr>
            <a:r>
              <a:rPr lang="ru-RU" sz="2000" b="1" dirty="0">
                <a:solidFill>
                  <a:srgbClr val="C00000"/>
                </a:solidFill>
              </a:rPr>
              <a:t>Национальный парк «Смоленское </a:t>
            </a:r>
            <a:r>
              <a:rPr lang="ru-RU" sz="2000" b="1" dirty="0" err="1">
                <a:solidFill>
                  <a:srgbClr val="C00000"/>
                </a:solidFill>
              </a:rPr>
              <a:t>Поозерье</a:t>
            </a:r>
            <a:r>
              <a:rPr lang="ru-RU" sz="2000" b="1" dirty="0" smtClean="0">
                <a:solidFill>
                  <a:srgbClr val="C00000"/>
                </a:solidFill>
              </a:rPr>
              <a:t>»</a:t>
            </a:r>
          </a:p>
          <a:p>
            <a:r>
              <a:rPr lang="ru-RU" sz="1800" b="1" dirty="0"/>
              <a:t>Площадь:</a:t>
            </a:r>
            <a:r>
              <a:rPr lang="ru-RU" sz="1800" dirty="0"/>
              <a:t> 1 462,37 км2</a:t>
            </a:r>
          </a:p>
          <a:p>
            <a:r>
              <a:rPr lang="ru-RU" sz="1800" b="1" dirty="0"/>
              <a:t>Расположение:</a:t>
            </a:r>
            <a:r>
              <a:rPr lang="ru-RU" sz="1800" dirty="0"/>
              <a:t> Смоленская область</a:t>
            </a:r>
          </a:p>
          <a:p>
            <a:r>
              <a:rPr lang="ru-RU" sz="1800" b="1" dirty="0"/>
              <a:t>Дата основания:</a:t>
            </a:r>
            <a:r>
              <a:rPr lang="ru-RU" sz="1800" dirty="0"/>
              <a:t> 15 апреля 1992 г.</a:t>
            </a:r>
          </a:p>
          <a:p>
            <a:r>
              <a:rPr lang="ru-RU" sz="1800" b="1" dirty="0"/>
              <a:t>Животный мир: </a:t>
            </a:r>
            <a:r>
              <a:rPr lang="ru-RU" sz="1800" dirty="0"/>
              <a:t>бобр, белка, норка, беркут</a:t>
            </a:r>
          </a:p>
          <a:p>
            <a:pPr marL="0" indent="0" algn="ctr">
              <a:buNone/>
            </a:pPr>
            <a:endParaRPr lang="ru-RU" sz="1800" b="1" dirty="0">
              <a:solidFill>
                <a:srgbClr val="C00000"/>
              </a:solidFill>
            </a:endParaRPr>
          </a:p>
        </p:txBody>
      </p:sp>
      <p:pic>
        <p:nvPicPr>
          <p:cNvPr id="18434" name="Picture 2" descr="http://s2.fotokto.ru/photo/full/602/6026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708920"/>
            <a:ext cx="583264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626175"/>
      </p:ext>
    </p:extLst>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a:off x="323528" y="404664"/>
            <a:ext cx="7344816" cy="1952693"/>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smtClean="0"/>
          </a:p>
          <a:p>
            <a:pPr algn="ctr"/>
            <a:endParaRPr lang="ru-RU" sz="1600" b="1" dirty="0" smtClean="0"/>
          </a:p>
          <a:p>
            <a:pPr algn="ctr"/>
            <a:r>
              <a:rPr lang="ru-RU" sz="1600" b="1" dirty="0" smtClean="0">
                <a:solidFill>
                  <a:srgbClr val="002060"/>
                </a:solidFill>
              </a:rPr>
              <a:t>НАЦИОНАЛЬНЫЕ </a:t>
            </a:r>
            <a:r>
              <a:rPr lang="ru-RU" sz="1600" b="1" dirty="0">
                <a:solidFill>
                  <a:srgbClr val="002060"/>
                </a:solidFill>
              </a:rPr>
              <a:t>ПАРКИ И ЗАПОВЕДНИКИ – ОДНИ ИЗ НЕМНОГИХ МЕСТ С ПОЧТИ НЕТРОНУТОЙ ПРИРОДОЙ. ДЕВСТВЕННЫЕ ЛЕСА, ЧИСТЕЙШИЕ ОЗЕРА, РЕДКИЕ И ИСЧЕЗАЮЩИЕ ВИДЫ ЖИВОТНЫХ – ВСЕ ЭТО МОЖНО УВИДЕТЬ СВОИМИ ГЛАЗАМИ</a:t>
            </a:r>
          </a:p>
          <a:p>
            <a:pPr algn="ctr"/>
            <a:r>
              <a:rPr lang="ru-RU" dirty="0"/>
              <a:t/>
            </a:r>
            <a:br>
              <a:rPr lang="ru-RU" dirty="0"/>
            </a:br>
            <a:r>
              <a:rPr lang="ru-RU" dirty="0"/>
              <a:t> </a:t>
            </a:r>
          </a:p>
        </p:txBody>
      </p:sp>
      <p:sp>
        <p:nvSpPr>
          <p:cNvPr id="5" name="Облако 4"/>
          <p:cNvSpPr/>
          <p:nvPr/>
        </p:nvSpPr>
        <p:spPr>
          <a:xfrm>
            <a:off x="3419872" y="2357357"/>
            <a:ext cx="5544616" cy="215169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smtClean="0"/>
          </a:p>
          <a:p>
            <a:pPr algn="ctr"/>
            <a:r>
              <a:rPr lang="ru-RU" sz="2400" b="1" dirty="0" smtClean="0">
                <a:solidFill>
                  <a:srgbClr val="FF0000"/>
                </a:solidFill>
              </a:rPr>
              <a:t>11 января – </a:t>
            </a:r>
          </a:p>
          <a:p>
            <a:pPr algn="ctr"/>
            <a:r>
              <a:rPr lang="ru-RU" sz="2400" b="1" dirty="0" smtClean="0">
                <a:solidFill>
                  <a:srgbClr val="FF0000"/>
                </a:solidFill>
              </a:rPr>
              <a:t>День заповедников и национальных парков России.</a:t>
            </a:r>
            <a:r>
              <a:rPr lang="ru-RU" sz="2400" b="1" dirty="0">
                <a:solidFill>
                  <a:srgbClr val="FF0000"/>
                </a:solidFill>
              </a:rPr>
              <a:t> </a:t>
            </a:r>
          </a:p>
        </p:txBody>
      </p:sp>
      <p:sp>
        <p:nvSpPr>
          <p:cNvPr id="6" name="Облако 5"/>
          <p:cNvSpPr/>
          <p:nvPr/>
        </p:nvSpPr>
        <p:spPr>
          <a:xfrm>
            <a:off x="323528" y="4511424"/>
            <a:ext cx="5474350" cy="2054651"/>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cap="all" dirty="0">
                <a:solidFill>
                  <a:srgbClr val="002060"/>
                </a:solidFill>
              </a:rPr>
              <a:t>ХОТИМ РАССКАЗАТЬ </a:t>
            </a:r>
            <a:r>
              <a:rPr lang="ru-RU" sz="1600" b="1" cap="all" dirty="0" smtClean="0">
                <a:solidFill>
                  <a:srgbClr val="002060"/>
                </a:solidFill>
              </a:rPr>
              <a:t>ВАМ</a:t>
            </a:r>
          </a:p>
          <a:p>
            <a:pPr algn="ctr"/>
            <a:r>
              <a:rPr lang="ru-RU" sz="1600" b="1" cap="all" dirty="0" smtClean="0">
                <a:solidFill>
                  <a:srgbClr val="002060"/>
                </a:solidFill>
              </a:rPr>
              <a:t> </a:t>
            </a:r>
            <a:r>
              <a:rPr lang="ru-RU" sz="1600" b="1" cap="all" dirty="0">
                <a:solidFill>
                  <a:srgbClr val="002060"/>
                </a:solidFill>
              </a:rPr>
              <a:t>О КРУПНЕЙШИХ И САМЫХ ПРИМЕЧАТЕЛЬНЫХ ПРИРОДНЫХ ПАРКАХ И ЗАПОВЕДНИКАХ В РАЗНЫХ ПРИРОДНЫХ ЗОНАХ </a:t>
            </a:r>
            <a:r>
              <a:rPr lang="ru-RU" sz="1600" b="1" cap="all" dirty="0" smtClean="0">
                <a:solidFill>
                  <a:srgbClr val="002060"/>
                </a:solidFill>
              </a:rPr>
              <a:t>РОССИИ</a:t>
            </a:r>
            <a:endParaRPr lang="ru-RU" sz="1600" b="1" dirty="0">
              <a:solidFill>
                <a:srgbClr val="002060"/>
              </a:solidFill>
            </a:endParaRPr>
          </a:p>
        </p:txBody>
      </p:sp>
    </p:spTree>
    <p:extLst>
      <p:ext uri="{BB962C8B-B14F-4D97-AF65-F5344CB8AC3E}">
        <p14:creationId xmlns:p14="http://schemas.microsoft.com/office/powerpoint/2010/main" val="4260517472"/>
      </p:ext>
    </p:extLst>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48242" y="692696"/>
            <a:ext cx="8208912" cy="2337440"/>
          </a:xfrm>
        </p:spPr>
        <p:txBody>
          <a:bodyPr>
            <a:noAutofit/>
          </a:bodyPr>
          <a:lstStyle/>
          <a:p>
            <a:pPr marL="0" indent="0" algn="ctr">
              <a:buNone/>
            </a:pPr>
            <a:r>
              <a:rPr lang="ru-RU" sz="2000" b="1" dirty="0">
                <a:solidFill>
                  <a:srgbClr val="C00000"/>
                </a:solidFill>
              </a:rPr>
              <a:t>Национальный парк «Смоленское </a:t>
            </a:r>
            <a:r>
              <a:rPr lang="ru-RU" sz="2000" b="1" dirty="0" err="1">
                <a:solidFill>
                  <a:srgbClr val="C00000"/>
                </a:solidFill>
              </a:rPr>
              <a:t>Поозерье</a:t>
            </a:r>
            <a:r>
              <a:rPr lang="ru-RU" sz="2000" b="1" dirty="0" smtClean="0">
                <a:solidFill>
                  <a:srgbClr val="C00000"/>
                </a:solidFill>
              </a:rPr>
              <a:t>»</a:t>
            </a:r>
          </a:p>
          <a:p>
            <a:r>
              <a:rPr lang="ru-RU" sz="1600" dirty="0"/>
              <a:t>На территории парка находится 35 ледниковых озер – отсюда и название «Смоленское </a:t>
            </a:r>
            <a:r>
              <a:rPr lang="ru-RU" sz="1600" dirty="0" err="1"/>
              <a:t>поозерье</a:t>
            </a:r>
            <a:r>
              <a:rPr lang="ru-RU" sz="1600" dirty="0"/>
              <a:t>». Этот национальный парк стремится не только охранять природу, но и заниматься эколого-просветительской деятельностью. «Смоленское </a:t>
            </a:r>
            <a:r>
              <a:rPr lang="ru-RU" sz="1600" dirty="0" err="1"/>
              <a:t>Поозерье</a:t>
            </a:r>
            <a:r>
              <a:rPr lang="ru-RU" sz="1600" dirty="0"/>
              <a:t>» с радостью принимает туристов, организует культурные мероприятия: фестивали бардовской песни, марши, экскурсии. Например, среди гостей парка весной и осенью проходит соревнование по спортивной орнитологии – </a:t>
            </a:r>
            <a:r>
              <a:rPr lang="ru-RU" sz="1600" dirty="0" smtClean="0"/>
              <a:t>фотоохота </a:t>
            </a:r>
            <a:r>
              <a:rPr lang="ru-RU" sz="1600" dirty="0"/>
              <a:t>на птиц.</a:t>
            </a:r>
          </a:p>
          <a:p>
            <a:pPr marL="45720" indent="0">
              <a:buNone/>
            </a:pPr>
            <a:r>
              <a:rPr lang="ru-RU" sz="1600" dirty="0"/>
              <a:t/>
            </a:r>
            <a:br>
              <a:rPr lang="ru-RU" sz="1600" dirty="0"/>
            </a:br>
            <a:endParaRPr lang="ru-RU" sz="1600" b="1" dirty="0">
              <a:solidFill>
                <a:srgbClr val="C00000"/>
              </a:solidFill>
            </a:endParaRPr>
          </a:p>
        </p:txBody>
      </p:sp>
      <p:sp>
        <p:nvSpPr>
          <p:cNvPr id="2" name="AutoShape 2" descr="http://www.mnr.gov.ru/upload/medialibrary/c3e/29%20%20-%20%D0%9E%D0%B7%D0%B5%D1%80%D0%BE%20%D0%A7%D0%B8%D1%81%D1%82%D0%B8%D0%B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www.mnr.gov.ru/upload/medialibrary/c3e/29%20%20-%20%D0%9E%D0%B7%D0%B5%D1%80%D0%BE%20%D0%A7%D0%B8%D1%81%D1%82%D0%B8%D0%BA.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www.mnr.gov.ru/upload/medialibrary/c3e/29%20%20-%20%D0%9E%D0%B7%D0%B5%D1%80%D0%BE%20%D0%A7%D0%B8%D1%81%D1%82%D0%B8%D0%BA.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www.mnr.gov.ru/upload/medialibrary/7ff/23%20-%20%D0%9E%D0%B7%D0%B5%D1%80%D0%BE%20%D0%A1%D0%B0%D0%BF%D1%88%D0%BE.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490" name="Picture 10" descr="https://wikiway.com/upload/hl-photo/f86/28d/smolenskoe_poozerie_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96952"/>
            <a:ext cx="518457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970195"/>
      </p:ext>
    </p:extLst>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48242" y="692696"/>
            <a:ext cx="8208912" cy="2337440"/>
          </a:xfrm>
        </p:spPr>
        <p:txBody>
          <a:bodyPr>
            <a:normAutofit/>
          </a:bodyPr>
          <a:lstStyle/>
          <a:p>
            <a:pPr marL="0" indent="0" algn="ctr">
              <a:buNone/>
            </a:pPr>
            <a:r>
              <a:rPr lang="ru-RU" sz="2000" b="1" dirty="0">
                <a:solidFill>
                  <a:srgbClr val="C00000"/>
                </a:solidFill>
              </a:rPr>
              <a:t>Национальный парк «Смоленское </a:t>
            </a:r>
            <a:r>
              <a:rPr lang="ru-RU" sz="2000" b="1" dirty="0" err="1">
                <a:solidFill>
                  <a:srgbClr val="C00000"/>
                </a:solidFill>
              </a:rPr>
              <a:t>Поозерье</a:t>
            </a:r>
            <a:r>
              <a:rPr lang="ru-RU" sz="2000" b="1" dirty="0" smtClean="0">
                <a:solidFill>
                  <a:srgbClr val="C00000"/>
                </a:solidFill>
              </a:rPr>
              <a:t>»</a:t>
            </a:r>
          </a:p>
          <a:p>
            <a:pPr marL="0" indent="0" algn="ctr">
              <a:buNone/>
            </a:pPr>
            <a:r>
              <a:rPr lang="ru-RU" sz="1800" dirty="0"/>
              <a:t>Шестьдесят пять видов растений «Смоленского </a:t>
            </a:r>
            <a:r>
              <a:rPr lang="ru-RU" sz="1800" dirty="0" err="1"/>
              <a:t>Поозерья</a:t>
            </a:r>
            <a:r>
              <a:rPr lang="ru-RU" sz="1800" dirty="0"/>
              <a:t>» внесены в Красную книгу Смоленской области, 10 из них – в Красную книгу России. Также редкими являются 26 видов птиц и шесть видов млекопитающих на территории парка.</a:t>
            </a:r>
            <a:endParaRPr lang="ru-RU" sz="1800" b="1" dirty="0">
              <a:solidFill>
                <a:srgbClr val="C00000"/>
              </a:solidFill>
            </a:endParaRPr>
          </a:p>
        </p:txBody>
      </p:sp>
      <p:sp>
        <p:nvSpPr>
          <p:cNvPr id="2" name="AutoShape 2" descr="http://www.mnr.gov.ru/upload/medialibrary/be1/21%20-%20%D0%9E%D0%B7%D0%B5%D1%80%D0%BE%20%D0%A1%D0%B0%D0%BF%D1%88%D0%B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www.mnr.gov.ru/upload/medialibrary/be1/21%20-%20%D0%9E%D0%B7%D0%B5%D1%80%D0%BE%20%D0%A1%D0%B0%D0%BF%D1%88%D0%B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www.mnr.gov.ru/upload/medialibrary/be1/21%20-%20%D0%9E%D0%B7%D0%B5%D1%80%D0%BE%20%D0%A1%D0%B0%D0%BF%D1%88%D0%B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9464" name="Picture 8" descr="https://gtrksmolensk.ru/media/news/29_07_PIJaEV_RAZVITIE%20TURIZMA_604648m2v_snapshot_0113_%5B20200730_115400%5D_8ku6VY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348880"/>
            <a:ext cx="5730231" cy="429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055295"/>
      </p:ext>
    </p:extLst>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0" indent="0" algn="ctr">
              <a:buNone/>
            </a:pPr>
            <a:r>
              <a:rPr lang="ru-RU" sz="2000" b="1" dirty="0">
                <a:solidFill>
                  <a:srgbClr val="C00000"/>
                </a:solidFill>
              </a:rPr>
              <a:t>Национальный парк «Куршская коса»</a:t>
            </a:r>
          </a:p>
          <a:p>
            <a:r>
              <a:rPr lang="ru-RU" sz="1800" b="1" dirty="0"/>
              <a:t>лощадь:</a:t>
            </a:r>
            <a:r>
              <a:rPr lang="ru-RU" sz="1800" dirty="0"/>
              <a:t> 6 621 га</a:t>
            </a:r>
          </a:p>
          <a:p>
            <a:r>
              <a:rPr lang="ru-RU" sz="1800" b="1" dirty="0"/>
              <a:t>Расположение:</a:t>
            </a:r>
            <a:r>
              <a:rPr lang="ru-RU" sz="1800" dirty="0"/>
              <a:t> Калининградская область</a:t>
            </a:r>
          </a:p>
          <a:p>
            <a:r>
              <a:rPr lang="ru-RU" sz="1800" b="1" dirty="0"/>
              <a:t>Дата основания:</a:t>
            </a:r>
            <a:r>
              <a:rPr lang="ru-RU" sz="1800" dirty="0"/>
              <a:t> 6 ноября 1987 г.</a:t>
            </a:r>
          </a:p>
          <a:p>
            <a:r>
              <a:rPr lang="ru-RU" sz="1800" b="1" dirty="0"/>
              <a:t>Животный мир:</a:t>
            </a:r>
            <a:r>
              <a:rPr lang="ru-RU" sz="1800" dirty="0"/>
              <a:t> лось, кабан, косуля, лисица, барсук, зяблик, скворец</a:t>
            </a:r>
          </a:p>
          <a:p>
            <a:pPr marL="0" indent="0" algn="ctr">
              <a:buNone/>
            </a:pPr>
            <a:endParaRPr lang="ru-RU" sz="1800" dirty="0"/>
          </a:p>
          <a:p>
            <a:pPr marL="0" indent="0" algn="ctr">
              <a:buNone/>
            </a:pPr>
            <a:endParaRPr lang="ru-RU" sz="1800" b="1" dirty="0">
              <a:solidFill>
                <a:srgbClr val="C00000"/>
              </a:solidFill>
            </a:endParaRPr>
          </a:p>
        </p:txBody>
      </p:sp>
      <p:pic>
        <p:nvPicPr>
          <p:cNvPr id="24578" name="Picture 2" descr="https://avatars.mds.yandex.net/get-zen_doc/28845/pub_5d7df6e6028d6800ad1b696d_5d7df7b79515ee00ae4137f8/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5690351" cy="375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995433"/>
      </p:ext>
    </p:extLst>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692696"/>
            <a:ext cx="8208912" cy="2664296"/>
          </a:xfrm>
        </p:spPr>
        <p:txBody>
          <a:bodyPr>
            <a:normAutofit fontScale="85000" lnSpcReduction="20000"/>
          </a:bodyPr>
          <a:lstStyle/>
          <a:p>
            <a:pPr marL="0" indent="0" algn="ctr">
              <a:buNone/>
            </a:pPr>
            <a:r>
              <a:rPr lang="ru-RU" sz="2600" b="1" dirty="0">
                <a:solidFill>
                  <a:srgbClr val="C00000"/>
                </a:solidFill>
              </a:rPr>
              <a:t>Национальный парк «Куршская коса»</a:t>
            </a:r>
          </a:p>
          <a:p>
            <a:pPr marL="45720" indent="0" algn="ctr">
              <a:buNone/>
            </a:pPr>
            <a:r>
              <a:rPr lang="ru-RU" sz="2100" dirty="0" smtClean="0"/>
              <a:t>На </a:t>
            </a:r>
            <a:r>
              <a:rPr lang="ru-RU" sz="2100" dirty="0"/>
              <a:t>севере парк «Куршская коса» примыкает к российско-литовской границе. Это излюбленное место отдыха калининградцев и гостей Калининградской области: несмотря на небольшие размеры, «Куршская коса» – один из самых посещаемых национальных парков в стране. Когда-то на его территории проживали скандинавы, германцы, </a:t>
            </a:r>
            <a:r>
              <a:rPr lang="ru-RU" sz="2100" dirty="0" err="1"/>
              <a:t>балты</a:t>
            </a:r>
            <a:r>
              <a:rPr lang="ru-RU" sz="2100" dirty="0"/>
              <a:t>. </a:t>
            </a:r>
            <a:r>
              <a:rPr lang="ru-RU" sz="2100" dirty="0" smtClean="0"/>
              <a:t>Поэтому </a:t>
            </a:r>
            <a:r>
              <a:rPr lang="ru-RU" sz="2100" dirty="0"/>
              <a:t>«Куршская коса» хранит множество археологических памятников разных эпох: могильники, стоянки, следы древних поселений.</a:t>
            </a:r>
          </a:p>
          <a:p>
            <a:pPr marL="45720" indent="0">
              <a:buNone/>
            </a:pPr>
            <a:r>
              <a:rPr lang="ru-RU" sz="2100" dirty="0"/>
              <a:t/>
            </a:r>
            <a:br>
              <a:rPr lang="ru-RU" sz="2100" dirty="0"/>
            </a:br>
            <a:endParaRPr lang="ru-RU" sz="2100" b="1" dirty="0">
              <a:solidFill>
                <a:srgbClr val="C00000"/>
              </a:solidFill>
            </a:endParaRPr>
          </a:p>
        </p:txBody>
      </p:sp>
      <p:pic>
        <p:nvPicPr>
          <p:cNvPr id="23554" name="Picture 2" descr="https://img-fotki.yandex.ru/get/197852/405231345.20/0_14696f_47264404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781072"/>
            <a:ext cx="5613601" cy="374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76029"/>
      </p:ext>
    </p:extLst>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0" indent="0" algn="ctr">
              <a:buNone/>
            </a:pPr>
            <a:r>
              <a:rPr lang="ru-RU" sz="2000" b="1" dirty="0">
                <a:solidFill>
                  <a:srgbClr val="C00000"/>
                </a:solidFill>
              </a:rPr>
              <a:t>Национальный парк «Куршская коса»</a:t>
            </a:r>
          </a:p>
          <a:p>
            <a:pPr marL="45720" indent="0" algn="ctr">
              <a:buNone/>
            </a:pPr>
            <a:r>
              <a:rPr lang="ru-RU" sz="1800" dirty="0"/>
              <a:t>«Куршскую косу» можно назвать «музеем природных зон» – ведь на ее территории можно встретить самые разные пейзажи, от березовых лесов до песчаных дюн. А еще только здесь можно увидеть «танцующий лес»: сосны, посаженные в парке в 60-е годы XX века, причудливо изгибаются, напоминая фигуры танцующих людей.</a:t>
            </a:r>
          </a:p>
          <a:p>
            <a:pPr marL="0" indent="0" algn="ctr">
              <a:buNone/>
            </a:pPr>
            <a:endParaRPr lang="ru-RU" sz="1800" b="1" dirty="0">
              <a:solidFill>
                <a:srgbClr val="C00000"/>
              </a:solidFill>
            </a:endParaRPr>
          </a:p>
        </p:txBody>
      </p:sp>
      <p:pic>
        <p:nvPicPr>
          <p:cNvPr id="22530" name="Picture 2" descr="https://www.orangesmile.com/extreme/img/main/curonian-spit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692" y="2924944"/>
            <a:ext cx="5580112" cy="343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76029"/>
      </p:ext>
    </p:extLst>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fontScale="92500"/>
          </a:bodyPr>
          <a:lstStyle/>
          <a:p>
            <a:pPr marL="45720" indent="0" algn="ctr">
              <a:buNone/>
            </a:pPr>
            <a:r>
              <a:rPr lang="ru-RU" sz="2000" b="1" dirty="0">
                <a:solidFill>
                  <a:srgbClr val="C00000"/>
                </a:solidFill>
              </a:rPr>
              <a:t>Валдайский национальный </a:t>
            </a:r>
            <a:r>
              <a:rPr lang="ru-RU" sz="2000" b="1" dirty="0" smtClean="0">
                <a:solidFill>
                  <a:srgbClr val="C00000"/>
                </a:solidFill>
              </a:rPr>
              <a:t>парк</a:t>
            </a:r>
          </a:p>
          <a:p>
            <a:r>
              <a:rPr lang="ru-RU" sz="1800" b="1" dirty="0"/>
              <a:t>Площадь: </a:t>
            </a:r>
            <a:r>
              <a:rPr lang="ru-RU" sz="1800" dirty="0"/>
              <a:t>1 585 км²</a:t>
            </a:r>
          </a:p>
          <a:p>
            <a:r>
              <a:rPr lang="ru-RU" sz="1800" b="1" dirty="0"/>
              <a:t>Расположение: </a:t>
            </a:r>
            <a:r>
              <a:rPr lang="ru-RU" sz="1800" dirty="0"/>
              <a:t>Новгородская область</a:t>
            </a:r>
          </a:p>
          <a:p>
            <a:r>
              <a:rPr lang="ru-RU" sz="1800" b="1" dirty="0"/>
              <a:t>Дата основания: </a:t>
            </a:r>
            <a:r>
              <a:rPr lang="ru-RU" sz="1800" dirty="0"/>
              <a:t>17 мая 1990 г.</a:t>
            </a:r>
          </a:p>
          <a:p>
            <a:r>
              <a:rPr lang="ru-RU" sz="1800" b="1" dirty="0"/>
              <a:t>Средняя температура:</a:t>
            </a:r>
            <a:r>
              <a:rPr lang="ru-RU" sz="1800" dirty="0"/>
              <a:t> в январе −10 °C, в июле +16…+17 °C</a:t>
            </a:r>
          </a:p>
          <a:p>
            <a:r>
              <a:rPr lang="ru-RU" sz="1800" b="1" dirty="0"/>
              <a:t>Животный мир:</a:t>
            </a:r>
            <a:r>
              <a:rPr lang="ru-RU" sz="1800" dirty="0"/>
              <a:t> лось, куница, рысь, выдра, медведь, заяц, барсук, лисица</a:t>
            </a:r>
          </a:p>
          <a:p>
            <a:pPr marL="45720" indent="0" algn="ctr">
              <a:buNone/>
            </a:pPr>
            <a:endParaRPr lang="ru-RU" sz="1800" b="1" dirty="0">
              <a:solidFill>
                <a:srgbClr val="C00000"/>
              </a:solidFill>
            </a:endParaRPr>
          </a:p>
        </p:txBody>
      </p:sp>
      <p:pic>
        <p:nvPicPr>
          <p:cNvPr id="27650" name="Picture 2" descr="http://s4.fotokto.ru/photo/full/95/9574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44877"/>
            <a:ext cx="5448309" cy="363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07744"/>
      </p:ext>
    </p:extLst>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lnSpcReduction="10000"/>
          </a:bodyPr>
          <a:lstStyle/>
          <a:p>
            <a:pPr marL="45720" indent="0" algn="ctr">
              <a:buNone/>
            </a:pPr>
            <a:r>
              <a:rPr lang="ru-RU" sz="2000" b="1" dirty="0">
                <a:solidFill>
                  <a:srgbClr val="C00000"/>
                </a:solidFill>
              </a:rPr>
              <a:t>Валдайский национальный </a:t>
            </a:r>
            <a:r>
              <a:rPr lang="ru-RU" sz="2000" b="1" dirty="0" smtClean="0">
                <a:solidFill>
                  <a:srgbClr val="C00000"/>
                </a:solidFill>
              </a:rPr>
              <a:t>парк</a:t>
            </a:r>
            <a:endParaRPr lang="ru-RU" sz="2000" b="1" dirty="0">
              <a:solidFill>
                <a:srgbClr val="C00000"/>
              </a:solidFill>
            </a:endParaRPr>
          </a:p>
          <a:p>
            <a:pPr marL="45720" indent="0" algn="ctr">
              <a:buNone/>
            </a:pPr>
            <a:r>
              <a:rPr lang="ru-RU" sz="1800" dirty="0"/>
              <a:t>Свое название Валдайский национальный парк получил от города Валдая, которому уже более 500 лет. Помимо 82 археологических памятников, парк примечателен памятниками архитектуры и зодчества – это старинные усадьбы, монастырь XVII века, церковь XVIII века. Так как парк находится вблизи от Москвы и Санкт-Петербурга, он является одним из самых посещаемых в России. Восемьдесят шесть процентов площади занимают леса, где в основном растут ели, березы, сосны.</a:t>
            </a:r>
            <a:endParaRPr lang="ru-RU" sz="1800" b="1" dirty="0">
              <a:solidFill>
                <a:srgbClr val="C00000"/>
              </a:solidFill>
            </a:endParaRPr>
          </a:p>
        </p:txBody>
      </p:sp>
      <p:pic>
        <p:nvPicPr>
          <p:cNvPr id="26626" name="Picture 2" descr="https://img.tourister.ru/files/1/9/8/7/0/3/5/6/clones/870_579_fixedwid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96952"/>
            <a:ext cx="5334422" cy="355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538135"/>
      </p:ext>
    </p:extLst>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45720" indent="0" algn="ctr">
              <a:buNone/>
            </a:pPr>
            <a:r>
              <a:rPr lang="ru-RU" sz="2000" b="1" dirty="0">
                <a:solidFill>
                  <a:srgbClr val="C00000"/>
                </a:solidFill>
              </a:rPr>
              <a:t>Валдайский национальный </a:t>
            </a:r>
            <a:r>
              <a:rPr lang="ru-RU" sz="2000" b="1" dirty="0" smtClean="0">
                <a:solidFill>
                  <a:srgbClr val="C00000"/>
                </a:solidFill>
              </a:rPr>
              <a:t>парк</a:t>
            </a:r>
          </a:p>
          <a:p>
            <a:pPr marL="45720" indent="0" algn="ctr">
              <a:buNone/>
            </a:pPr>
            <a:r>
              <a:rPr lang="ru-RU" sz="1800" dirty="0"/>
              <a:t>Валдайский национальный парк проводит множество выставок и </a:t>
            </a:r>
            <a:r>
              <a:rPr lang="ru-RU" sz="1800" dirty="0" err="1"/>
              <a:t>экопросветительских</a:t>
            </a:r>
            <a:r>
              <a:rPr lang="ru-RU" sz="1800" dirty="0"/>
              <a:t> мероприятий – например, игровые </a:t>
            </a:r>
            <a:r>
              <a:rPr lang="ru-RU" sz="1800" dirty="0" err="1"/>
              <a:t>квесты</a:t>
            </a:r>
            <a:r>
              <a:rPr lang="ru-RU" sz="1800" dirty="0"/>
              <a:t> для школьников. В ходе соревнования дети должны внимательно изучить информацию о парке, чтобы отыскать клад.</a:t>
            </a:r>
            <a:endParaRPr lang="ru-RU" sz="1800" b="1" dirty="0">
              <a:solidFill>
                <a:srgbClr val="C00000"/>
              </a:solidFill>
            </a:endParaRPr>
          </a:p>
        </p:txBody>
      </p:sp>
      <p:pic>
        <p:nvPicPr>
          <p:cNvPr id="25602" name="Picture 2" descr="https://avatars.mds.yandex.net/get-zen_doc/15270/pub_5bb4a6abfe7b2900aa92fb2c_5bb4aaa089643a00ad010e0c/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564904"/>
            <a:ext cx="5951423" cy="396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538135"/>
      </p:ext>
    </p:extLst>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fontScale="92500"/>
          </a:bodyPr>
          <a:lstStyle/>
          <a:p>
            <a:pPr marL="45720" indent="0" algn="ctr">
              <a:buNone/>
            </a:pPr>
            <a:r>
              <a:rPr lang="ru-RU" b="1" dirty="0">
                <a:solidFill>
                  <a:srgbClr val="C00000"/>
                </a:solidFill>
              </a:rPr>
              <a:t>Байкало-Ленский </a:t>
            </a:r>
            <a:r>
              <a:rPr lang="ru-RU" b="1" dirty="0" smtClean="0">
                <a:solidFill>
                  <a:srgbClr val="C00000"/>
                </a:solidFill>
              </a:rPr>
              <a:t>заповедник</a:t>
            </a:r>
          </a:p>
          <a:p>
            <a:r>
              <a:rPr lang="ru-RU" sz="1800" b="1" dirty="0"/>
              <a:t>Площадь:</a:t>
            </a:r>
            <a:r>
              <a:rPr lang="ru-RU" sz="1800" dirty="0"/>
              <a:t> 659 тыс. га</a:t>
            </a:r>
          </a:p>
          <a:p>
            <a:r>
              <a:rPr lang="ru-RU" sz="1800" b="1" dirty="0"/>
              <a:t>Расположение:</a:t>
            </a:r>
            <a:r>
              <a:rPr lang="ru-RU" sz="1800" dirty="0"/>
              <a:t> Иркутская область</a:t>
            </a:r>
          </a:p>
          <a:p>
            <a:r>
              <a:rPr lang="ru-RU" sz="1800" b="1" dirty="0"/>
              <a:t>Дата основания:</a:t>
            </a:r>
            <a:r>
              <a:rPr lang="ru-RU" sz="1800" dirty="0"/>
              <a:t> 5 декабря 1986 г.</a:t>
            </a:r>
          </a:p>
          <a:p>
            <a:r>
              <a:rPr lang="ru-RU" sz="1800" b="1" dirty="0"/>
              <a:t>Средняя температура:</a:t>
            </a:r>
            <a:r>
              <a:rPr lang="ru-RU" sz="1800" dirty="0"/>
              <a:t> в январе −15 °C, в июле +14 °C</a:t>
            </a:r>
          </a:p>
          <a:p>
            <a:r>
              <a:rPr lang="ru-RU" sz="1800" b="1" dirty="0"/>
              <a:t>Животный мир:</a:t>
            </a:r>
            <a:r>
              <a:rPr lang="ru-RU" sz="1800" dirty="0"/>
              <a:t> медведь, олень, рысь, волк, орлан-белохвост, черный аист</a:t>
            </a:r>
          </a:p>
          <a:p>
            <a:pPr marL="45720" indent="0" algn="ctr">
              <a:buNone/>
            </a:pPr>
            <a:endParaRPr lang="ru-RU" sz="1800" b="1" dirty="0">
              <a:solidFill>
                <a:srgbClr val="C00000"/>
              </a:solidFill>
            </a:endParaRPr>
          </a:p>
        </p:txBody>
      </p:sp>
      <p:pic>
        <p:nvPicPr>
          <p:cNvPr id="30722" name="Picture 2" descr="https://irk-live.ru/storage/2019/1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924944"/>
            <a:ext cx="627269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97006"/>
      </p:ext>
    </p:extLst>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45720" indent="0" algn="ctr">
              <a:buNone/>
            </a:pPr>
            <a:r>
              <a:rPr lang="ru-RU" sz="2000" b="1" dirty="0">
                <a:solidFill>
                  <a:srgbClr val="C00000"/>
                </a:solidFill>
              </a:rPr>
              <a:t>Байкало-Ленский заповедник</a:t>
            </a:r>
          </a:p>
          <a:p>
            <a:pPr marL="45720" indent="0" algn="ctr">
              <a:buNone/>
            </a:pPr>
            <a:r>
              <a:rPr lang="ru-RU" sz="1800" dirty="0" smtClean="0"/>
              <a:t>Добраться </a:t>
            </a:r>
            <a:r>
              <a:rPr lang="ru-RU" sz="1800" dirty="0"/>
              <a:t>до Байкало-Ленского заповедника можно только по воде, на катере. Достопримечательность заповедника – берег бурых медведей. В мае с корабля или наблюдательной вышки можно посмотреть, как хозяева тайги прогуливаются по береговой полосе. На территории заповедника также находятся древнейшие в мире вулканы – им более тысячи миллионов лет!</a:t>
            </a:r>
            <a:endParaRPr lang="ru-RU" sz="1800" b="1" dirty="0" smtClean="0">
              <a:solidFill>
                <a:srgbClr val="C00000"/>
              </a:solidFill>
            </a:endParaRPr>
          </a:p>
        </p:txBody>
      </p:sp>
      <p:pic>
        <p:nvPicPr>
          <p:cNvPr id="29698" name="Picture 2" descr="https://avatars.mds.yandex.net/get-zen_doc/18497/pub_5c4236117211c900ae964068_5c4236ae10247700ac99d992/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924944"/>
            <a:ext cx="6578775" cy="370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771678"/>
      </p:ext>
    </p:extLst>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409448"/>
          </a:xfrm>
        </p:spPr>
        <p:txBody>
          <a:bodyPr>
            <a:normAutofit fontScale="62500" lnSpcReduction="20000"/>
          </a:bodyPr>
          <a:lstStyle/>
          <a:p>
            <a:pPr marL="0" indent="0" algn="ctr">
              <a:buNone/>
            </a:pPr>
            <a:r>
              <a:rPr lang="ru-RU" sz="3200" b="1" dirty="0" smtClean="0">
                <a:solidFill>
                  <a:srgbClr val="C00000"/>
                </a:solidFill>
              </a:rPr>
              <a:t>Отечественные </a:t>
            </a:r>
            <a:r>
              <a:rPr lang="ru-RU" sz="3200" b="1" dirty="0">
                <a:solidFill>
                  <a:srgbClr val="C00000"/>
                </a:solidFill>
              </a:rPr>
              <a:t>чудеса </a:t>
            </a:r>
            <a:r>
              <a:rPr lang="ru-RU" sz="3200" b="1" dirty="0" smtClean="0">
                <a:solidFill>
                  <a:srgbClr val="C00000"/>
                </a:solidFill>
              </a:rPr>
              <a:t>природы</a:t>
            </a:r>
          </a:p>
          <a:p>
            <a:pPr marL="0" indent="0" algn="ctr">
              <a:buNone/>
            </a:pPr>
            <a:r>
              <a:rPr lang="ru-RU" sz="3200" dirty="0"/>
              <a:t>Впервые День заповедников и национальных парков начал отмечаться в 1997 году по инициативе Центра охраны дикой природы и Всемирного фонда дикой природы</a:t>
            </a:r>
            <a:r>
              <a:rPr lang="ru-RU" sz="3200" dirty="0" smtClean="0"/>
              <a:t>.</a:t>
            </a:r>
          </a:p>
          <a:p>
            <a:pPr marL="0" indent="0" algn="ctr">
              <a:buNone/>
            </a:pPr>
            <a:r>
              <a:rPr lang="ru-RU" sz="3200" dirty="0"/>
              <a:t> 11 января для этого события выбрано не случайно — в этот день в 1916 году в России был образован первый государственный заповедник — </a:t>
            </a:r>
            <a:r>
              <a:rPr lang="ru-RU" sz="3200" dirty="0" err="1">
                <a:solidFill>
                  <a:srgbClr val="C00000"/>
                </a:solidFill>
              </a:rPr>
              <a:t>Баргузинский</a:t>
            </a:r>
            <a:r>
              <a:rPr lang="ru-RU" sz="3200" dirty="0"/>
              <a:t> для защиты соболя, почти полностью истребленного в этих краях.  </a:t>
            </a:r>
          </a:p>
        </p:txBody>
      </p:sp>
      <p:pic>
        <p:nvPicPr>
          <p:cNvPr id="1026" name="Picture 2" descr="https://avatars.mds.yandex.net/get-zen_doc/95163/pub_5b2a190431578f00a849335d_5b2a19ab659d4100a91aaa37/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140968"/>
            <a:ext cx="5229300" cy="34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14017"/>
      </p:ext>
    </p:extLst>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45720" indent="0" algn="ctr">
              <a:buNone/>
            </a:pPr>
            <a:r>
              <a:rPr lang="ru-RU" sz="2000" b="1" dirty="0">
                <a:solidFill>
                  <a:srgbClr val="C00000"/>
                </a:solidFill>
              </a:rPr>
              <a:t>Байкало-Ленский заповедник</a:t>
            </a:r>
          </a:p>
          <a:p>
            <a:pPr marL="45720" indent="0" algn="ctr">
              <a:buNone/>
            </a:pPr>
            <a:r>
              <a:rPr lang="ru-RU" sz="1800" dirty="0" smtClean="0"/>
              <a:t>В </a:t>
            </a:r>
            <a:r>
              <a:rPr lang="ru-RU" sz="1800" dirty="0"/>
              <a:t>заповеднике проживает более 300 видов позвоночных животных, более 240 видов птиц и 100 видов бабочек. В административном здании Байкало-Ленского заповедника, который находится в Иркутске, действует музей природы и </a:t>
            </a:r>
            <a:r>
              <a:rPr lang="ru-RU" sz="1800" dirty="0" err="1"/>
              <a:t>визитно</a:t>
            </a:r>
            <a:r>
              <a:rPr lang="ru-RU" sz="1800" dirty="0"/>
              <a:t>-информационный центр.</a:t>
            </a:r>
            <a:endParaRPr lang="ru-RU" sz="1800" b="1" dirty="0" smtClean="0">
              <a:solidFill>
                <a:srgbClr val="C00000"/>
              </a:solidFill>
            </a:endParaRPr>
          </a:p>
        </p:txBody>
      </p:sp>
      <p:pic>
        <p:nvPicPr>
          <p:cNvPr id="28674" name="Picture 2" descr="http://forest38.ru/img4site/zooplanktonimg/150330-mountain-l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492896"/>
            <a:ext cx="585827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771678"/>
      </p:ext>
    </p:extLst>
  </p:cSld>
  <p:clrMapOvr>
    <a:overrideClrMapping bg1="lt1" tx1="dk1" bg2="lt2" tx2="dk2" accent1="accent1" accent2="accent2" accent3="accent3" accent4="accent4" accent5="accent5" accent6="accent6" hlink="hlink" folHlink="folHlink"/>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fontScale="92500" lnSpcReduction="10000"/>
          </a:bodyPr>
          <a:lstStyle/>
          <a:p>
            <a:pPr marL="45720" indent="0" algn="ctr">
              <a:buNone/>
            </a:pPr>
            <a:r>
              <a:rPr lang="ru-RU" sz="2000" b="1" dirty="0" err="1">
                <a:solidFill>
                  <a:srgbClr val="C00000"/>
                </a:solidFill>
              </a:rPr>
              <a:t>Ильменский</a:t>
            </a:r>
            <a:r>
              <a:rPr lang="ru-RU" sz="2000" b="1" dirty="0">
                <a:solidFill>
                  <a:srgbClr val="C00000"/>
                </a:solidFill>
              </a:rPr>
              <a:t> </a:t>
            </a:r>
            <a:r>
              <a:rPr lang="ru-RU" sz="2000" b="1" dirty="0" smtClean="0">
                <a:solidFill>
                  <a:srgbClr val="C00000"/>
                </a:solidFill>
              </a:rPr>
              <a:t>заповедник</a:t>
            </a:r>
          </a:p>
          <a:p>
            <a:r>
              <a:rPr lang="ru-RU" sz="1800" b="1" dirty="0"/>
              <a:t>Площадь:</a:t>
            </a:r>
            <a:r>
              <a:rPr lang="ru-RU" sz="1800" dirty="0"/>
              <a:t> 303,8 км²</a:t>
            </a:r>
          </a:p>
          <a:p>
            <a:r>
              <a:rPr lang="ru-RU" sz="1800" b="1" dirty="0"/>
              <a:t>Расположение:</a:t>
            </a:r>
            <a:r>
              <a:rPr lang="ru-RU" sz="1800" dirty="0"/>
              <a:t> Челябинская область</a:t>
            </a:r>
          </a:p>
          <a:p>
            <a:r>
              <a:rPr lang="ru-RU" sz="1800" b="1" dirty="0"/>
              <a:t>Дата основания:</a:t>
            </a:r>
            <a:r>
              <a:rPr lang="ru-RU" sz="1800" dirty="0"/>
              <a:t> 14 мая 1920 г.</a:t>
            </a:r>
          </a:p>
          <a:p>
            <a:r>
              <a:rPr lang="ru-RU" sz="1800" b="1" dirty="0"/>
              <a:t>Средняя температура:</a:t>
            </a:r>
            <a:r>
              <a:rPr lang="ru-RU" sz="1800" dirty="0"/>
              <a:t> в январе −21 °C, в июле +18 °C</a:t>
            </a:r>
          </a:p>
          <a:p>
            <a:r>
              <a:rPr lang="ru-RU" sz="1800" b="1" dirty="0"/>
              <a:t>Животный мир:</a:t>
            </a:r>
            <a:r>
              <a:rPr lang="ru-RU" sz="1800" dirty="0"/>
              <a:t> горностай, лесной хорек, заяц, бурый медведь, белка-летяга, волк</a:t>
            </a:r>
          </a:p>
          <a:p>
            <a:pPr marL="45720" indent="0" algn="ctr">
              <a:buNone/>
            </a:pPr>
            <a:endParaRPr lang="ru-RU" sz="1800" b="1" dirty="0">
              <a:solidFill>
                <a:srgbClr val="C00000"/>
              </a:solidFill>
            </a:endParaRPr>
          </a:p>
        </p:txBody>
      </p:sp>
      <p:pic>
        <p:nvPicPr>
          <p:cNvPr id="31746" name="Picture 2" descr="https://tion.ru/wp-content/uploads/2018/04/parki-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140968"/>
            <a:ext cx="6026224" cy="326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595263"/>
      </p:ext>
    </p:extLst>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45720" indent="0" algn="ctr">
              <a:buNone/>
            </a:pPr>
            <a:r>
              <a:rPr lang="ru-RU" sz="2000" b="1" dirty="0" err="1">
                <a:solidFill>
                  <a:srgbClr val="C00000"/>
                </a:solidFill>
              </a:rPr>
              <a:t>Ильменский</a:t>
            </a:r>
            <a:r>
              <a:rPr lang="ru-RU" sz="2000" b="1" dirty="0">
                <a:solidFill>
                  <a:srgbClr val="C00000"/>
                </a:solidFill>
              </a:rPr>
              <a:t> </a:t>
            </a:r>
            <a:r>
              <a:rPr lang="ru-RU" sz="2000" b="1" dirty="0" smtClean="0">
                <a:solidFill>
                  <a:srgbClr val="C00000"/>
                </a:solidFill>
              </a:rPr>
              <a:t>заповедник</a:t>
            </a:r>
          </a:p>
          <a:p>
            <a:pPr marL="45720" indent="0" algn="ctr">
              <a:buNone/>
            </a:pPr>
            <a:r>
              <a:rPr lang="ru-RU" sz="1800" dirty="0" err="1"/>
              <a:t>Ильменский</a:t>
            </a:r>
            <a:r>
              <a:rPr lang="ru-RU" sz="1800" dirty="0"/>
              <a:t> заповедник интересен не только туристам, но и геологам. На его территории находятся залежи драгоценных камней и редких минералов: сапфира, циркона, топаза, аквамарина. Именно здесь было впервые открыто 16 минералов. С 1930 года открыт для посетителей минералогический музей, в котором представлено более 200 минералов, найденных в заповеднике.</a:t>
            </a:r>
            <a:endParaRPr lang="ru-RU" sz="1800" b="1" dirty="0" smtClean="0">
              <a:solidFill>
                <a:srgbClr val="C00000"/>
              </a:solidFill>
            </a:endParaRPr>
          </a:p>
          <a:p>
            <a:pPr marL="45720" indent="0" algn="ctr">
              <a:buNone/>
            </a:pPr>
            <a:endParaRPr lang="ru-RU" sz="1800" b="1" dirty="0">
              <a:solidFill>
                <a:srgbClr val="C00000"/>
              </a:solidFill>
            </a:endParaRPr>
          </a:p>
        </p:txBody>
      </p:sp>
      <p:pic>
        <p:nvPicPr>
          <p:cNvPr id="32770" name="Picture 2" descr="https://scientificrussia.ru/data/shared/1Maria_Kravchuk/novaya_papka/056b0d68b1a10fdcac6eaede0fcc5f3705c84432_1200_675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96952"/>
            <a:ext cx="6152801" cy="361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35510"/>
      </p:ext>
    </p:extLst>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45720" indent="0" algn="ctr">
              <a:buNone/>
            </a:pPr>
            <a:r>
              <a:rPr lang="ru-RU" sz="2000" b="1" dirty="0" err="1">
                <a:solidFill>
                  <a:srgbClr val="C00000"/>
                </a:solidFill>
              </a:rPr>
              <a:t>Ильменский</a:t>
            </a:r>
            <a:r>
              <a:rPr lang="ru-RU" sz="2000" b="1" dirty="0">
                <a:solidFill>
                  <a:srgbClr val="C00000"/>
                </a:solidFill>
              </a:rPr>
              <a:t> </a:t>
            </a:r>
            <a:r>
              <a:rPr lang="ru-RU" sz="2000" b="1" dirty="0" smtClean="0">
                <a:solidFill>
                  <a:srgbClr val="C00000"/>
                </a:solidFill>
              </a:rPr>
              <a:t>заповедник</a:t>
            </a:r>
          </a:p>
          <a:p>
            <a:pPr marL="45720" indent="0" algn="ctr">
              <a:buNone/>
            </a:pPr>
            <a:r>
              <a:rPr lang="ru-RU" sz="1800" dirty="0"/>
              <a:t>С 1935 года в заповеднике стали охранять не только минералы, но и растения и животных. Добраться до </a:t>
            </a:r>
            <a:r>
              <a:rPr lang="ru-RU" sz="1800" dirty="0" err="1"/>
              <a:t>Ильменского</a:t>
            </a:r>
            <a:r>
              <a:rPr lang="ru-RU" sz="1800" dirty="0"/>
              <a:t> заповедника можно на автомобиле из Челябинска либо на общественном транспорте из Миасса.</a:t>
            </a:r>
            <a:endParaRPr lang="ru-RU" sz="1800" b="1" dirty="0" smtClean="0">
              <a:solidFill>
                <a:srgbClr val="C00000"/>
              </a:solidFill>
            </a:endParaRPr>
          </a:p>
          <a:p>
            <a:pPr marL="45720" indent="0" algn="ctr">
              <a:buNone/>
            </a:pPr>
            <a:endParaRPr lang="ru-RU" sz="1800" b="1" dirty="0">
              <a:solidFill>
                <a:srgbClr val="C00000"/>
              </a:solidFill>
            </a:endParaRPr>
          </a:p>
        </p:txBody>
      </p:sp>
      <p:pic>
        <p:nvPicPr>
          <p:cNvPr id="33794" name="Picture 2" descr="http://pics2.pokazuha.ru/p201/0/z/8110558uz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76872"/>
            <a:ext cx="5423587" cy="406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320831"/>
      </p:ext>
    </p:extLst>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45720" indent="0" algn="ctr">
              <a:buNone/>
            </a:pPr>
            <a:r>
              <a:rPr lang="ru-RU" sz="2000" b="1" dirty="0">
                <a:solidFill>
                  <a:srgbClr val="C00000"/>
                </a:solidFill>
              </a:rPr>
              <a:t>Национальный парк «Лосиный остров»</a:t>
            </a:r>
          </a:p>
          <a:p>
            <a:r>
              <a:rPr lang="ru-RU" sz="1800" b="1" dirty="0"/>
              <a:t>Площадь:</a:t>
            </a:r>
            <a:r>
              <a:rPr lang="ru-RU" sz="1800" dirty="0"/>
              <a:t> 116 км²</a:t>
            </a:r>
          </a:p>
          <a:p>
            <a:r>
              <a:rPr lang="ru-RU" sz="1800" b="1" dirty="0"/>
              <a:t>Расположение:</a:t>
            </a:r>
            <a:r>
              <a:rPr lang="ru-RU" sz="1800" dirty="0"/>
              <a:t> Московская область</a:t>
            </a:r>
          </a:p>
          <a:p>
            <a:r>
              <a:rPr lang="ru-RU" sz="1800" b="1" dirty="0"/>
              <a:t>Дата основания:</a:t>
            </a:r>
            <a:r>
              <a:rPr lang="ru-RU" sz="1800" dirty="0"/>
              <a:t> 24 августа 1983 г.</a:t>
            </a:r>
          </a:p>
          <a:p>
            <a:r>
              <a:rPr lang="ru-RU" sz="1800" b="1" dirty="0"/>
              <a:t>Средняя температура:</a:t>
            </a:r>
            <a:r>
              <a:rPr lang="ru-RU" sz="1800" dirty="0"/>
              <a:t> в январе −5 °C, в июле +24 °C</a:t>
            </a:r>
          </a:p>
          <a:p>
            <a:r>
              <a:rPr lang="ru-RU" sz="1800" b="1" dirty="0"/>
              <a:t>Животный мир:</a:t>
            </a:r>
            <a:r>
              <a:rPr lang="ru-RU" sz="1800" dirty="0"/>
              <a:t> лось, еж, заяц-беляк, летучая мышь, барсук</a:t>
            </a:r>
          </a:p>
          <a:p>
            <a:pPr marL="45720" indent="0" algn="ctr">
              <a:buNone/>
            </a:pPr>
            <a:endParaRPr lang="ru-RU" sz="1800" b="1" dirty="0">
              <a:solidFill>
                <a:srgbClr val="C00000"/>
              </a:solidFill>
            </a:endParaRPr>
          </a:p>
        </p:txBody>
      </p:sp>
      <p:pic>
        <p:nvPicPr>
          <p:cNvPr id="38914" name="Picture 2" descr="https://kuda-mo.ru/uploads/8a814c8a369493b96a8a0c17f4ecbae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068960"/>
            <a:ext cx="518457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16387"/>
      </p:ext>
    </p:extLst>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45720" indent="0" algn="ctr">
              <a:buNone/>
            </a:pPr>
            <a:r>
              <a:rPr lang="ru-RU" sz="2000" b="1" dirty="0">
                <a:solidFill>
                  <a:srgbClr val="C00000"/>
                </a:solidFill>
              </a:rPr>
              <a:t>Национальный парк «Лосиный остров</a:t>
            </a:r>
            <a:r>
              <a:rPr lang="ru-RU" sz="2000" b="1" dirty="0" smtClean="0">
                <a:solidFill>
                  <a:srgbClr val="C00000"/>
                </a:solidFill>
              </a:rPr>
              <a:t>»</a:t>
            </a:r>
          </a:p>
          <a:p>
            <a:pPr marL="45720" indent="0" algn="ctr">
              <a:buNone/>
            </a:pPr>
            <a:r>
              <a:rPr lang="ru-RU" sz="1800" dirty="0"/>
              <a:t>На Лосином острове насчитывается более 280 видов позвоночных животных, 45 из них – млекопитающие, среди которых встречаются как обыкновенные ежи, так и бурозубки – мелкие животные из семейства землероек.</a:t>
            </a:r>
            <a:endParaRPr lang="ru-RU" sz="1800" b="1" dirty="0">
              <a:solidFill>
                <a:srgbClr val="C00000"/>
              </a:solidFill>
            </a:endParaRPr>
          </a:p>
          <a:p>
            <a:pPr marL="45720" indent="0" algn="ctr">
              <a:buNone/>
            </a:pPr>
            <a:endParaRPr lang="ru-RU" sz="1800" b="1" dirty="0">
              <a:solidFill>
                <a:srgbClr val="C00000"/>
              </a:solidFill>
            </a:endParaRPr>
          </a:p>
        </p:txBody>
      </p:sp>
      <p:pic>
        <p:nvPicPr>
          <p:cNvPr id="37890" name="Picture 2" descr="https://s3.nat-geo.ru/images/2019/4/10/5b731c28f93f4e6892ef0b99dd91ddbc.max-12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20888"/>
            <a:ext cx="5993809" cy="415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16387"/>
      </p:ext>
    </p:extLst>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64704"/>
            <a:ext cx="8208912" cy="2337440"/>
          </a:xfrm>
        </p:spPr>
        <p:txBody>
          <a:bodyPr>
            <a:normAutofit/>
          </a:bodyPr>
          <a:lstStyle/>
          <a:p>
            <a:pPr marL="45720" indent="0" algn="ctr">
              <a:buNone/>
            </a:pPr>
            <a:r>
              <a:rPr lang="ru-RU" sz="2000" b="1" dirty="0">
                <a:solidFill>
                  <a:srgbClr val="C00000"/>
                </a:solidFill>
              </a:rPr>
              <a:t>Национальный парк «Лосиный остров</a:t>
            </a:r>
            <a:r>
              <a:rPr lang="ru-RU" sz="2000" b="1" dirty="0" smtClean="0">
                <a:solidFill>
                  <a:srgbClr val="C00000"/>
                </a:solidFill>
              </a:rPr>
              <a:t>»</a:t>
            </a:r>
          </a:p>
          <a:p>
            <a:pPr marL="45720" indent="0" algn="ctr">
              <a:buNone/>
            </a:pPr>
            <a:r>
              <a:rPr lang="ru-RU" sz="1800" dirty="0"/>
              <a:t>Также остров облюбовали более 200 видов птиц. </a:t>
            </a:r>
            <a:r>
              <a:rPr lang="ru-RU" sz="1800" dirty="0" smtClean="0"/>
              <a:t>Лосиный </a:t>
            </a:r>
            <a:r>
              <a:rPr lang="ru-RU" sz="1800" dirty="0"/>
              <a:t>остров хорошо известен еще с XV века, а в 1564 году здесь охотился на медведей сам Иван Грозный.</a:t>
            </a:r>
            <a:endParaRPr lang="ru-RU" sz="1800" b="1" dirty="0">
              <a:solidFill>
                <a:srgbClr val="C00000"/>
              </a:solidFill>
            </a:endParaRPr>
          </a:p>
          <a:p>
            <a:pPr marL="45720" indent="0" algn="ctr">
              <a:buNone/>
            </a:pPr>
            <a:endParaRPr lang="ru-RU" sz="1800" b="1" dirty="0">
              <a:solidFill>
                <a:srgbClr val="C00000"/>
              </a:solidFill>
            </a:endParaRPr>
          </a:p>
        </p:txBody>
      </p:sp>
      <p:pic>
        <p:nvPicPr>
          <p:cNvPr id="36866" name="Picture 2" descr="http://inmytishchi.ru/upload/gallery/152/41152_7efa0a92e4c1f6de942114cafc463c0347f631d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6323856" cy="421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16387"/>
      </p:ext>
    </p:extLst>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692696"/>
            <a:ext cx="8712968" cy="3456384"/>
          </a:xfrm>
        </p:spPr>
        <p:txBody>
          <a:bodyPr>
            <a:normAutofit fontScale="92500" lnSpcReduction="20000"/>
          </a:bodyPr>
          <a:lstStyle/>
          <a:p>
            <a:pPr marL="45720" indent="0" algn="ctr">
              <a:buNone/>
            </a:pPr>
            <a:r>
              <a:rPr lang="ru-RU" sz="2000" dirty="0">
                <a:solidFill>
                  <a:srgbClr val="002060"/>
                </a:solidFill>
              </a:rPr>
              <a:t>В природе ничто не существует обособленно, все ее элементы тесно связаны между собой, влияют друг на друга, и ущерб, нанесенный одному, немедленно вызывает ухудшение других</a:t>
            </a:r>
            <a:r>
              <a:rPr lang="ru-RU" sz="2000" dirty="0" smtClean="0">
                <a:solidFill>
                  <a:srgbClr val="002060"/>
                </a:solidFill>
              </a:rPr>
              <a:t>.</a:t>
            </a:r>
          </a:p>
          <a:p>
            <a:pPr marL="45720" indent="0" algn="ctr">
              <a:buNone/>
            </a:pPr>
            <a:r>
              <a:rPr lang="ru-RU" sz="2000" dirty="0" smtClean="0">
                <a:solidFill>
                  <a:srgbClr val="002060"/>
                </a:solidFill>
              </a:rPr>
              <a:t> </a:t>
            </a:r>
            <a:r>
              <a:rPr lang="ru-RU" sz="2000" dirty="0">
                <a:solidFill>
                  <a:srgbClr val="002060"/>
                </a:solidFill>
              </a:rPr>
              <a:t>Каждый должен по возможности обогащать природу, и ни при каких обстоятельствах не обеднять </a:t>
            </a:r>
            <a:r>
              <a:rPr lang="ru-RU" sz="2000" dirty="0" smtClean="0">
                <a:solidFill>
                  <a:srgbClr val="002060"/>
                </a:solidFill>
              </a:rPr>
              <a:t>ее!</a:t>
            </a:r>
            <a:endParaRPr lang="ru-RU" sz="2000" dirty="0">
              <a:solidFill>
                <a:srgbClr val="002060"/>
              </a:solidFill>
            </a:endParaRPr>
          </a:p>
          <a:p>
            <a:pPr marL="45720" indent="0" algn="ctr">
              <a:buNone/>
            </a:pPr>
            <a:r>
              <a:rPr lang="ru-RU" sz="2000" i="1" dirty="0" smtClean="0">
                <a:solidFill>
                  <a:srgbClr val="0070C0"/>
                </a:solidFill>
              </a:rPr>
              <a:t>Мир </a:t>
            </a:r>
            <a:r>
              <a:rPr lang="ru-RU" sz="2000" i="1" dirty="0">
                <a:solidFill>
                  <a:srgbClr val="0070C0"/>
                </a:solidFill>
              </a:rPr>
              <a:t>заповедника — чистейший мир,</a:t>
            </a:r>
            <a:br>
              <a:rPr lang="ru-RU" sz="2000" i="1" dirty="0">
                <a:solidFill>
                  <a:srgbClr val="0070C0"/>
                </a:solidFill>
              </a:rPr>
            </a:br>
            <a:r>
              <a:rPr lang="ru-RU" sz="2000" i="1" dirty="0">
                <a:solidFill>
                  <a:srgbClr val="0070C0"/>
                </a:solidFill>
              </a:rPr>
              <a:t>И дышится там легче, проще.</a:t>
            </a:r>
            <a:br>
              <a:rPr lang="ru-RU" sz="2000" i="1" dirty="0">
                <a:solidFill>
                  <a:srgbClr val="0070C0"/>
                </a:solidFill>
              </a:rPr>
            </a:br>
            <a:r>
              <a:rPr lang="ru-RU" sz="2000" i="1" dirty="0">
                <a:solidFill>
                  <a:srgbClr val="0070C0"/>
                </a:solidFill>
              </a:rPr>
              <a:t>Но современный человек забыл,</a:t>
            </a:r>
            <a:br>
              <a:rPr lang="ru-RU" sz="2000" i="1" dirty="0">
                <a:solidFill>
                  <a:srgbClr val="0070C0"/>
                </a:solidFill>
              </a:rPr>
            </a:br>
            <a:r>
              <a:rPr lang="ru-RU" sz="2000" i="1" dirty="0">
                <a:solidFill>
                  <a:srgbClr val="0070C0"/>
                </a:solidFill>
              </a:rPr>
              <a:t>Приятно как гулять по белой роще.</a:t>
            </a:r>
            <a:br>
              <a:rPr lang="ru-RU" sz="2000" i="1" dirty="0">
                <a:solidFill>
                  <a:srgbClr val="0070C0"/>
                </a:solidFill>
              </a:rPr>
            </a:br>
            <a:r>
              <a:rPr lang="ru-RU" sz="2000" i="1" dirty="0">
                <a:solidFill>
                  <a:srgbClr val="0070C0"/>
                </a:solidFill>
              </a:rPr>
              <a:t>Чтоб это вспомнить и не потерять,</a:t>
            </a:r>
            <a:br>
              <a:rPr lang="ru-RU" sz="2000" i="1" dirty="0">
                <a:solidFill>
                  <a:srgbClr val="0070C0"/>
                </a:solidFill>
              </a:rPr>
            </a:br>
            <a:r>
              <a:rPr lang="ru-RU" sz="2000" i="1" dirty="0">
                <a:solidFill>
                  <a:srgbClr val="0070C0"/>
                </a:solidFill>
              </a:rPr>
              <a:t>Сверкнувшую красой необъяснимой —</a:t>
            </a:r>
            <a:br>
              <a:rPr lang="ru-RU" sz="2000" i="1" dirty="0">
                <a:solidFill>
                  <a:srgbClr val="0070C0"/>
                </a:solidFill>
              </a:rPr>
            </a:br>
            <a:r>
              <a:rPr lang="ru-RU" sz="2000" i="1" dirty="0">
                <a:solidFill>
                  <a:srgbClr val="0070C0"/>
                </a:solidFill>
              </a:rPr>
              <a:t>Природу нашу надо сохранять</a:t>
            </a:r>
            <a:br>
              <a:rPr lang="ru-RU" sz="2000" i="1" dirty="0">
                <a:solidFill>
                  <a:srgbClr val="0070C0"/>
                </a:solidFill>
              </a:rPr>
            </a:br>
            <a:r>
              <a:rPr lang="ru-RU" sz="2000" i="1" dirty="0">
                <a:solidFill>
                  <a:srgbClr val="0070C0"/>
                </a:solidFill>
              </a:rPr>
              <a:t>В величии своем неповторимой.</a:t>
            </a:r>
            <a:endParaRPr lang="ru-RU" sz="2000" b="1" i="1" dirty="0" smtClean="0">
              <a:solidFill>
                <a:srgbClr val="0070C0"/>
              </a:solidFill>
            </a:endParaRPr>
          </a:p>
          <a:p>
            <a:pPr marL="45720" indent="0" algn="ctr">
              <a:buNone/>
            </a:pPr>
            <a:endParaRPr lang="ru-RU" sz="1800" b="1" dirty="0">
              <a:solidFill>
                <a:srgbClr val="0070C0"/>
              </a:solidFill>
            </a:endParaRPr>
          </a:p>
        </p:txBody>
      </p:sp>
      <p:pic>
        <p:nvPicPr>
          <p:cNvPr id="34818" name="Picture 2" descr="https://ecosfera48.ru/wp-content/uploads/2017/04/%D0%9E%D0%A5%D0%A0%D0%90%D0%9D%D0%90-%D0%9F%D0%A0%D0%98%D0%A0%D0%9E%D0%94%D0%AB-%D0%9D%D0%90%D0%A8-%D0%94%D0%9E%D0%9B%D0%9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111029"/>
            <a:ext cx="3456384" cy="25655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16387"/>
      </p:ext>
    </p:extLst>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857232"/>
            <a:ext cx="8643998" cy="1754326"/>
          </a:xfrm>
          <a:prstGeom prst="rect">
            <a:avLst/>
          </a:prstGeom>
        </p:spPr>
        <p:txBody>
          <a:bodyPr wrap="square">
            <a:spAutoFit/>
          </a:bodyPr>
          <a:lstStyle/>
          <a:p>
            <a:endParaRPr lang="ru-RU" dirty="0" smtClean="0">
              <a:latin typeface="+mj-lt"/>
            </a:endParaRPr>
          </a:p>
          <a:p>
            <a:endParaRPr lang="ru-RU" dirty="0" smtClean="0">
              <a:latin typeface="+mj-lt"/>
            </a:endParaRPr>
          </a:p>
          <a:p>
            <a:endParaRPr lang="ru-RU" dirty="0" smtClean="0">
              <a:latin typeface="+mj-lt"/>
            </a:endParaRPr>
          </a:p>
          <a:p>
            <a:endParaRPr lang="ru-RU" dirty="0" smtClean="0">
              <a:latin typeface="+mj-lt"/>
            </a:endParaRPr>
          </a:p>
          <a:p>
            <a:endParaRPr lang="ru-RU" dirty="0" smtClean="0">
              <a:latin typeface="+mj-lt"/>
            </a:endParaRPr>
          </a:p>
          <a:p>
            <a:endParaRPr lang="ru-RU" dirty="0">
              <a:latin typeface="+mj-lt"/>
            </a:endParaRPr>
          </a:p>
        </p:txBody>
      </p:sp>
      <p:sp>
        <p:nvSpPr>
          <p:cNvPr id="6" name="Заголовок 5"/>
          <p:cNvSpPr>
            <a:spLocks noGrp="1"/>
          </p:cNvSpPr>
          <p:nvPr>
            <p:ph type="title"/>
          </p:nvPr>
        </p:nvSpPr>
        <p:spPr/>
        <p:txBody>
          <a:bodyPr/>
          <a:lstStyle/>
          <a:p>
            <a:r>
              <a:rPr lang="ru-RU" sz="2400" dirty="0" smtClean="0"/>
              <a:t>ИСТОЧНИКИ</a:t>
            </a:r>
            <a:endParaRPr lang="ru-RU" sz="2400" dirty="0"/>
          </a:p>
        </p:txBody>
      </p:sp>
      <p:sp>
        <p:nvSpPr>
          <p:cNvPr id="7" name="Объект 6"/>
          <p:cNvSpPr>
            <a:spLocks noGrp="1"/>
          </p:cNvSpPr>
          <p:nvPr>
            <p:ph sz="quarter" idx="13"/>
          </p:nvPr>
        </p:nvSpPr>
        <p:spPr/>
        <p:txBody>
          <a:bodyPr>
            <a:normAutofit fontScale="47500" lnSpcReduction="20000"/>
          </a:bodyPr>
          <a:lstStyle/>
          <a:p>
            <a:r>
              <a:rPr lang="ru-RU" u="sng" dirty="0">
                <a:hlinkClick r:id="rId2"/>
              </a:rPr>
              <a:t>http://rasfokus.ru/images/photos/medium/84b68b968c0691a97d5a7a6241308c1c.jpg</a:t>
            </a:r>
            <a:endParaRPr lang="ru-RU" dirty="0"/>
          </a:p>
          <a:p>
            <a:r>
              <a:rPr lang="ru-RU" u="sng" dirty="0">
                <a:hlinkClick r:id="rId3"/>
              </a:rPr>
              <a:t>https://севдкр.рф/wp-content/uploads/2020/01/Altajskij-biosfernyj-zapovednik.jpg</a:t>
            </a:r>
            <a:endParaRPr lang="ru-RU" dirty="0"/>
          </a:p>
          <a:p>
            <a:r>
              <a:rPr lang="ru-RU" u="sng" dirty="0">
                <a:hlinkClick r:id="rId4"/>
              </a:rPr>
              <a:t>http://turist-v-amerike.ru/wp-content/uploads/2019/05/altay_001.jpg</a:t>
            </a:r>
            <a:endParaRPr lang="ru-RU" dirty="0"/>
          </a:p>
          <a:p>
            <a:r>
              <a:rPr lang="ru-RU" u="sng" dirty="0">
                <a:hlinkClick r:id="rId5"/>
              </a:rPr>
              <a:t>https://s3.nat-geo.ru/images/2019/5/16/b9284a8a08664f629d720f691fee83ff.max-1200x800.jpg</a:t>
            </a:r>
            <a:endParaRPr lang="ru-RU" dirty="0"/>
          </a:p>
          <a:p>
            <a:r>
              <a:rPr lang="ru-RU" u="sng" dirty="0">
                <a:hlinkClick r:id="rId6"/>
              </a:rPr>
              <a:t>https://s3.nat-geo.ru/images/2019/5/16/f5e25d2db5a24cac9851fa737c617db6.max-1200x800.jpg</a:t>
            </a:r>
            <a:endParaRPr lang="ru-RU" dirty="0"/>
          </a:p>
          <a:p>
            <a:r>
              <a:rPr lang="ru-RU" u="sng" dirty="0">
                <a:hlinkClick r:id="rId7"/>
              </a:rPr>
              <a:t>https://ds04.infourok.ru/uploads/ex/0781/0011bac0-b71beee6/img11.jpg</a:t>
            </a:r>
            <a:endParaRPr lang="ru-RU" dirty="0"/>
          </a:p>
          <a:p>
            <a:r>
              <a:rPr lang="ru-RU" u="sng" dirty="0">
                <a:hlinkClick r:id="rId8"/>
              </a:rPr>
              <a:t>https://1001fact.ru/wp-content/uploads/2014/06/200.png</a:t>
            </a:r>
            <a:endParaRPr lang="ru-RU" dirty="0"/>
          </a:p>
          <a:p>
            <a:r>
              <a:rPr lang="ru-RU" u="sng" dirty="0">
                <a:hlinkClick r:id="rId9"/>
              </a:rPr>
              <a:t>https://kudago.com/media/images/place/68/13/68134770061740a6662c60cf88a32ef5.jpg</a:t>
            </a:r>
            <a:endParaRPr lang="ru-RU" dirty="0"/>
          </a:p>
          <a:p>
            <a:r>
              <a:rPr lang="ru-RU" u="sng" dirty="0">
                <a:hlinkClick r:id="rId10"/>
              </a:rPr>
              <a:t>https://susanintop.com/wp-content/uploads/2018/12/d7ff7536-95f6-4e20-a995-014edd2895a0.jpg</a:t>
            </a:r>
            <a:endParaRPr lang="ru-RU" dirty="0"/>
          </a:p>
          <a:p>
            <a:r>
              <a:rPr lang="ru-RU" u="sng" dirty="0">
                <a:hlinkClick r:id="rId11"/>
              </a:rPr>
              <a:t>https://img-fotki.yandex.ru/get/9508/46980979.f8/0_cf0f0_acce172a_orig</a:t>
            </a:r>
            <a:endParaRPr lang="ru-RU" dirty="0"/>
          </a:p>
          <a:p>
            <a:r>
              <a:rPr lang="ru-RU" u="sng" dirty="0">
                <a:hlinkClick r:id="rId12"/>
              </a:rPr>
              <a:t>https://tion.ru/blog/zapovedniki-i-nacionalnye-parki-rossii/</a:t>
            </a:r>
            <a:endParaRPr lang="ru-RU" dirty="0"/>
          </a:p>
          <a:p>
            <a:r>
              <a:rPr lang="ru-RU" u="sng" dirty="0">
                <a:hlinkClick r:id="rId13"/>
              </a:rPr>
              <a:t>https://static.tildacdn.com/tild6130-6663-4336-a463-663064376462/6.jpg</a:t>
            </a:r>
            <a:endParaRPr lang="ru-RU" dirty="0"/>
          </a:p>
          <a:p>
            <a:r>
              <a:rPr lang="ru-RU" u="sng" dirty="0">
                <a:hlinkClick r:id="rId14"/>
              </a:rPr>
              <a:t>https://airinsail.ru/wp-content/uploads/2020/07/malaya-rodina-udivitelnye-mesta-ryadom-s-vami-7.jpg?x40467</a:t>
            </a:r>
            <a:endParaRPr lang="ru-RU" dirty="0"/>
          </a:p>
          <a:p>
            <a:endParaRPr lang="ru-RU" dirty="0">
              <a:solidFill>
                <a:srgbClr val="002060"/>
              </a:solidFill>
            </a:endParaRPr>
          </a:p>
        </p:txBody>
      </p:sp>
    </p:spTree>
    <p:extLst>
      <p:ext uri="{BB962C8B-B14F-4D97-AF65-F5344CB8AC3E}">
        <p14:creationId xmlns:p14="http://schemas.microsoft.com/office/powerpoint/2010/main" val="2865074129"/>
      </p:ext>
    </p:extLst>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857232"/>
            <a:ext cx="8643998" cy="1754326"/>
          </a:xfrm>
          <a:prstGeom prst="rect">
            <a:avLst/>
          </a:prstGeom>
        </p:spPr>
        <p:txBody>
          <a:bodyPr wrap="square">
            <a:spAutoFit/>
          </a:bodyPr>
          <a:lstStyle/>
          <a:p>
            <a:endParaRPr lang="ru-RU" dirty="0" smtClean="0">
              <a:latin typeface="+mj-lt"/>
            </a:endParaRPr>
          </a:p>
          <a:p>
            <a:endParaRPr lang="ru-RU" dirty="0" smtClean="0">
              <a:latin typeface="+mj-lt"/>
            </a:endParaRPr>
          </a:p>
          <a:p>
            <a:endParaRPr lang="ru-RU" dirty="0" smtClean="0">
              <a:latin typeface="+mj-lt"/>
            </a:endParaRPr>
          </a:p>
          <a:p>
            <a:endParaRPr lang="ru-RU" dirty="0" smtClean="0">
              <a:latin typeface="+mj-lt"/>
            </a:endParaRPr>
          </a:p>
          <a:p>
            <a:endParaRPr lang="ru-RU" dirty="0" smtClean="0">
              <a:latin typeface="+mj-lt"/>
            </a:endParaRPr>
          </a:p>
          <a:p>
            <a:endParaRPr lang="ru-RU" dirty="0">
              <a:latin typeface="+mj-lt"/>
            </a:endParaRPr>
          </a:p>
        </p:txBody>
      </p:sp>
      <p:sp>
        <p:nvSpPr>
          <p:cNvPr id="6" name="Заголовок 5"/>
          <p:cNvSpPr>
            <a:spLocks noGrp="1"/>
          </p:cNvSpPr>
          <p:nvPr>
            <p:ph type="title"/>
          </p:nvPr>
        </p:nvSpPr>
        <p:spPr/>
        <p:txBody>
          <a:bodyPr/>
          <a:lstStyle/>
          <a:p>
            <a:r>
              <a:rPr lang="ru-RU" sz="2400" dirty="0" smtClean="0"/>
              <a:t>ИСТОЧНИКИ</a:t>
            </a:r>
            <a:endParaRPr lang="ru-RU" sz="2400" dirty="0"/>
          </a:p>
        </p:txBody>
      </p:sp>
      <p:sp>
        <p:nvSpPr>
          <p:cNvPr id="7" name="Объект 6"/>
          <p:cNvSpPr>
            <a:spLocks noGrp="1"/>
          </p:cNvSpPr>
          <p:nvPr>
            <p:ph sz="quarter" idx="13"/>
          </p:nvPr>
        </p:nvSpPr>
        <p:spPr/>
        <p:txBody>
          <a:bodyPr>
            <a:normAutofit fontScale="47500" lnSpcReduction="20000"/>
          </a:bodyPr>
          <a:lstStyle/>
          <a:p>
            <a:r>
              <a:rPr lang="ru-RU" u="sng" dirty="0">
                <a:hlinkClick r:id="rId2"/>
              </a:rPr>
              <a:t>http://s2.fotokto.ru/photo/full/602/6026331.jpg</a:t>
            </a:r>
            <a:endParaRPr lang="ru-RU" dirty="0"/>
          </a:p>
          <a:p>
            <a:r>
              <a:rPr lang="ru-RU" u="sng" dirty="0">
                <a:hlinkClick r:id="rId3"/>
              </a:rPr>
              <a:t>https://avatars.mds.yandex.net/get-zen_doc/28845/pub_5d7df6e6028d6800ad1b696d_5d7df7b79515ee00ae4137f8/scale_1200</a:t>
            </a:r>
            <a:endParaRPr lang="ru-RU" dirty="0"/>
          </a:p>
          <a:p>
            <a:r>
              <a:rPr lang="ru-RU" u="sng" dirty="0">
                <a:hlinkClick r:id="rId4"/>
              </a:rPr>
              <a:t>https://img-fotki.yandex.ru/get/197852/405231345.20/0_14696f_47264404_orig.jpg</a:t>
            </a:r>
            <a:endParaRPr lang="ru-RU" dirty="0"/>
          </a:p>
          <a:p>
            <a:r>
              <a:rPr lang="ru-RU" u="sng" dirty="0">
                <a:hlinkClick r:id="rId5"/>
              </a:rPr>
              <a:t>http://s4.fotokto.ru/photo/full/95/957476.jpg</a:t>
            </a:r>
            <a:endParaRPr lang="ru-RU" dirty="0"/>
          </a:p>
          <a:p>
            <a:r>
              <a:rPr lang="ru-RU" u="sng" dirty="0">
                <a:hlinkClick r:id="rId6"/>
              </a:rPr>
              <a:t>https://avatars.mds.yandex.net/get-zen_doc/15270/pub_5bb4a6abfe7b2900aa92fb2c_5bb4aaa089643a00ad010e0c/scale_1200</a:t>
            </a:r>
            <a:endParaRPr lang="ru-RU" dirty="0"/>
          </a:p>
          <a:p>
            <a:r>
              <a:rPr lang="ru-RU" u="sng" dirty="0">
                <a:hlinkClick r:id="rId7"/>
              </a:rPr>
              <a:t>https://irk-live.ru/storage/2019/12/6-1.jpg</a:t>
            </a:r>
            <a:endParaRPr lang="ru-RU" dirty="0"/>
          </a:p>
          <a:p>
            <a:r>
              <a:rPr lang="ru-RU" u="sng" dirty="0">
                <a:hlinkClick r:id="rId8"/>
              </a:rPr>
              <a:t>https://avatars.mds.yandex.net/get-zen_doc/18497/pub_5c4236117211c900ae964068_5c4236ae10247700ac99d992/scale_1200</a:t>
            </a:r>
            <a:endParaRPr lang="ru-RU" dirty="0"/>
          </a:p>
          <a:p>
            <a:r>
              <a:rPr lang="ru-RU" u="sng" dirty="0">
                <a:hlinkClick r:id="rId9"/>
              </a:rPr>
              <a:t>http://forest38.ru/img4site/zooplanktonimg/150330-mountain-lake.jpg</a:t>
            </a:r>
            <a:endParaRPr lang="ru-RU" dirty="0"/>
          </a:p>
          <a:p>
            <a:r>
              <a:rPr lang="ru-RU" u="sng" dirty="0">
                <a:hlinkClick r:id="rId10"/>
              </a:rPr>
              <a:t>https://tion.ru/wp-content/uploads/2018/04/parki-4.jpg</a:t>
            </a:r>
            <a:endParaRPr lang="ru-RU" dirty="0"/>
          </a:p>
          <a:p>
            <a:r>
              <a:rPr lang="ru-RU" u="sng" dirty="0">
                <a:hlinkClick r:id="rId11"/>
              </a:rPr>
              <a:t>https://kuda-mo.ru/uploads/8a814c8a369493b96a8a0c17f4ecbae5.jpeg</a:t>
            </a:r>
            <a:endParaRPr lang="ru-RU" dirty="0"/>
          </a:p>
          <a:p>
            <a:r>
              <a:rPr lang="ru-RU" u="sng" dirty="0">
                <a:hlinkClick r:id="rId12"/>
              </a:rPr>
              <a:t>http://inmytishchi.ru/upload/gallery/152/41152_7efa0a92e4c1f6de942114cafc463c0347f631db.jpg</a:t>
            </a:r>
            <a:endParaRPr lang="ru-RU" dirty="0"/>
          </a:p>
          <a:p>
            <a:r>
              <a:rPr lang="ru-RU" u="sng" dirty="0">
                <a:hlinkClick r:id="rId13"/>
              </a:rPr>
              <a:t>https://chto-takoe-lyubov.net/stikhi-o-zapovednike-nacionalnom-parke</a:t>
            </a:r>
            <a:r>
              <a:rPr lang="ru-RU" u="sng" dirty="0" smtClean="0">
                <a:hlinkClick r:id="rId13"/>
              </a:rPr>
              <a:t>/</a:t>
            </a:r>
            <a:endParaRPr lang="ru-RU" u="sng" dirty="0" smtClean="0"/>
          </a:p>
          <a:p>
            <a:r>
              <a:rPr lang="en-US" dirty="0">
                <a:hlinkClick r:id="rId14"/>
              </a:rPr>
              <a:t>https://ecosfera48.ru/wp-content/uploads/2017/04/</a:t>
            </a:r>
            <a:r>
              <a:rPr lang="ru-RU" dirty="0">
                <a:hlinkClick r:id="rId14"/>
              </a:rPr>
              <a:t>ОХРАНА-ПРИРОДЫ-НАШ-ДОЛГ.</a:t>
            </a:r>
            <a:r>
              <a:rPr lang="en-US" dirty="0" err="1" smtClean="0">
                <a:hlinkClick r:id="rId14"/>
              </a:rPr>
              <a:t>png</a:t>
            </a:r>
            <a:endParaRPr lang="ru-RU" dirty="0" smtClean="0"/>
          </a:p>
          <a:p>
            <a:endParaRPr lang="ru-RU" dirty="0"/>
          </a:p>
          <a:p>
            <a:endParaRPr lang="ru-RU" dirty="0">
              <a:solidFill>
                <a:srgbClr val="002060"/>
              </a:solidFill>
            </a:endParaRPr>
          </a:p>
        </p:txBody>
      </p:sp>
    </p:spTree>
    <p:extLst>
      <p:ext uri="{BB962C8B-B14F-4D97-AF65-F5344CB8AC3E}">
        <p14:creationId xmlns:p14="http://schemas.microsoft.com/office/powerpoint/2010/main" val="2443160984"/>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049408"/>
          </a:xfrm>
        </p:spPr>
        <p:txBody>
          <a:bodyPr>
            <a:normAutofit fontScale="70000" lnSpcReduction="20000"/>
          </a:bodyPr>
          <a:lstStyle/>
          <a:p>
            <a:pPr marL="0" indent="0" algn="ctr">
              <a:buNone/>
            </a:pPr>
            <a:r>
              <a:rPr lang="ru-RU" sz="2800" b="1" dirty="0" smtClean="0">
                <a:solidFill>
                  <a:srgbClr val="C00000"/>
                </a:solidFill>
              </a:rPr>
              <a:t>Забайкальский национальный парк</a:t>
            </a:r>
          </a:p>
          <a:p>
            <a:r>
              <a:rPr lang="ru-RU" sz="2300" b="1" dirty="0"/>
              <a:t>Площадь:</a:t>
            </a:r>
            <a:r>
              <a:rPr lang="ru-RU" sz="2300" dirty="0"/>
              <a:t> 269 тыс. га</a:t>
            </a:r>
          </a:p>
          <a:p>
            <a:r>
              <a:rPr lang="ru-RU" sz="2300" b="1" dirty="0"/>
              <a:t>Расположение:</a:t>
            </a:r>
            <a:r>
              <a:rPr lang="ru-RU" sz="2300" dirty="0"/>
              <a:t> Республика Бурятия</a:t>
            </a:r>
          </a:p>
          <a:p>
            <a:r>
              <a:rPr lang="ru-RU" sz="2300" b="1" dirty="0"/>
              <a:t>Дата основания:</a:t>
            </a:r>
            <a:r>
              <a:rPr lang="ru-RU" sz="2300" dirty="0"/>
              <a:t> 12 сентября 1986 г.</a:t>
            </a:r>
          </a:p>
          <a:p>
            <a:r>
              <a:rPr lang="ru-RU" sz="2300" b="1" dirty="0"/>
              <a:t>Средняя температура:</a:t>
            </a:r>
            <a:r>
              <a:rPr lang="ru-RU" sz="2300" dirty="0"/>
              <a:t> в январе −18…−19 °С, в июле +12…+14 °C</a:t>
            </a:r>
          </a:p>
          <a:p>
            <a:r>
              <a:rPr lang="ru-RU" sz="2300" b="1" dirty="0"/>
              <a:t>Животный мир:</a:t>
            </a:r>
            <a:r>
              <a:rPr lang="ru-RU" sz="2300" dirty="0"/>
              <a:t> заяц-беляк, ондатра, белка, бурый медведь, лось, </a:t>
            </a:r>
            <a:r>
              <a:rPr lang="ru-RU" sz="2300" dirty="0" smtClean="0"/>
              <a:t>горностай</a:t>
            </a:r>
            <a:endParaRPr lang="ru-RU" sz="2300" dirty="0"/>
          </a:p>
        </p:txBody>
      </p:sp>
      <p:pic>
        <p:nvPicPr>
          <p:cNvPr id="2" name="Picture 2" descr="https://static.tildacdn.com/tild6130-6663-4336-a463-66306437646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08920"/>
            <a:ext cx="7109520" cy="355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29948"/>
      </p:ext>
    </p:extLst>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409448"/>
          </a:xfrm>
        </p:spPr>
        <p:txBody>
          <a:bodyPr>
            <a:normAutofit fontScale="70000" lnSpcReduction="20000"/>
          </a:bodyPr>
          <a:lstStyle/>
          <a:p>
            <a:pPr marL="45720" indent="0" algn="ctr">
              <a:buNone/>
            </a:pPr>
            <a:r>
              <a:rPr lang="ru-RU" sz="2900" b="1" dirty="0">
                <a:solidFill>
                  <a:srgbClr val="C00000"/>
                </a:solidFill>
              </a:rPr>
              <a:t>Забайкальский национальный </a:t>
            </a:r>
            <a:r>
              <a:rPr lang="ru-RU" sz="2900" b="1" dirty="0" smtClean="0">
                <a:solidFill>
                  <a:srgbClr val="C00000"/>
                </a:solidFill>
              </a:rPr>
              <a:t>парк</a:t>
            </a:r>
          </a:p>
          <a:p>
            <a:pPr marL="45720" indent="0" algn="ctr">
              <a:buNone/>
            </a:pPr>
            <a:r>
              <a:rPr lang="ru-RU" sz="2400" dirty="0" smtClean="0"/>
              <a:t>Здесь </a:t>
            </a:r>
            <a:r>
              <a:rPr lang="ru-RU" sz="2400" dirty="0"/>
              <a:t>встречаются животные, занесенные в Красную книгу, − редких и исчезающих видов в Забайкальском парке насчитывается более 40. Разнообразен и мир птиц: в парке могут повстречаться черный журавль, черный аист, лебедь-кликун. Особую ценность представляет растительность: многим сосновым, кедровым и пихтовым лесам более 200 лет. На территории парка расположено множество уникальных природных памятников – мысы, острова, пещеры, водные источники, а также археологические памятники, например следы древних поселений.</a:t>
            </a:r>
            <a:endParaRPr lang="ru-RU" sz="2400" b="1" dirty="0">
              <a:solidFill>
                <a:srgbClr val="C00000"/>
              </a:solidFill>
            </a:endParaRPr>
          </a:p>
        </p:txBody>
      </p:sp>
      <p:pic>
        <p:nvPicPr>
          <p:cNvPr id="2050" name="Picture 2" descr="https://airinsail.ru/wp-content/uploads/2020/07/malaya-rodina-udivitelnye-mesta-ryadom-s-vami-7.jpg?x404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996952"/>
            <a:ext cx="5531768" cy="368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592294"/>
      </p:ext>
    </p:extLst>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625472"/>
          </a:xfrm>
        </p:spPr>
        <p:txBody>
          <a:bodyPr>
            <a:normAutofit fontScale="77500" lnSpcReduction="20000"/>
          </a:bodyPr>
          <a:lstStyle/>
          <a:p>
            <a:pPr marL="45720" indent="0" algn="ctr">
              <a:buNone/>
            </a:pPr>
            <a:r>
              <a:rPr lang="ru-RU" sz="2400" b="1" dirty="0">
                <a:solidFill>
                  <a:srgbClr val="C00000"/>
                </a:solidFill>
              </a:rPr>
              <a:t>Забайкальский национальный </a:t>
            </a:r>
            <a:r>
              <a:rPr lang="ru-RU" sz="2400" b="1" dirty="0" smtClean="0">
                <a:solidFill>
                  <a:srgbClr val="C00000"/>
                </a:solidFill>
              </a:rPr>
              <a:t>парк</a:t>
            </a:r>
          </a:p>
          <a:p>
            <a:pPr marL="45720" indent="0" algn="ctr">
              <a:buNone/>
            </a:pPr>
            <a:r>
              <a:rPr lang="ru-RU" sz="2400" dirty="0"/>
              <a:t>В состав территории парка вошло несколько природных комплексов: полуостров Святой Нос, острова </a:t>
            </a:r>
            <a:r>
              <a:rPr lang="ru-RU" sz="2400" dirty="0" err="1"/>
              <a:t>Чивыркуйского</a:t>
            </a:r>
            <a:r>
              <a:rPr lang="ru-RU" sz="2400" dirty="0"/>
              <a:t> залива, </a:t>
            </a:r>
            <a:r>
              <a:rPr lang="ru-RU" sz="2400" dirty="0" err="1"/>
              <a:t>Ушканьи</a:t>
            </a:r>
            <a:r>
              <a:rPr lang="ru-RU" sz="2400" dirty="0"/>
              <a:t> острова. Последние, кстати, особенно облюбовали муравьи: на островах находится более шести тысяч муравейников, некоторые из них достигают высоты человеческого роста! А еще </a:t>
            </a:r>
            <a:r>
              <a:rPr lang="ru-RU" sz="2400" dirty="0" err="1"/>
              <a:t>Ушканьи</a:t>
            </a:r>
            <a:r>
              <a:rPr lang="ru-RU" sz="2400" dirty="0"/>
              <a:t> острова знамениты нерпами: летом на крупных камнях собираются сотни особей. Нерпы – животные пугливые, поэтому администрация парка ограждает их от чрезмерного внимания посетителей – без специального разрешения на острова попасть не удастся.</a:t>
            </a:r>
            <a:endParaRPr lang="ru-RU" sz="2400" b="1" dirty="0" smtClean="0">
              <a:solidFill>
                <a:srgbClr val="C00000"/>
              </a:solidFill>
            </a:endParaRPr>
          </a:p>
        </p:txBody>
      </p:sp>
      <p:pic>
        <p:nvPicPr>
          <p:cNvPr id="3074" name="Picture 2" descr="http://rasfokus.ru/images/photos/medium/84b68b968c0691a97d5a7a6241308c1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110" y="3428073"/>
            <a:ext cx="4653237" cy="31021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11203"/>
      </p:ext>
    </p:extLst>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049408"/>
          </a:xfrm>
        </p:spPr>
        <p:txBody>
          <a:bodyPr>
            <a:normAutofit fontScale="70000" lnSpcReduction="20000"/>
          </a:bodyPr>
          <a:lstStyle/>
          <a:p>
            <a:pPr marL="0" indent="0" algn="ctr">
              <a:buNone/>
            </a:pPr>
            <a:r>
              <a:rPr lang="ru-RU" sz="2900" b="1" dirty="0">
                <a:solidFill>
                  <a:srgbClr val="C00000"/>
                </a:solidFill>
              </a:rPr>
              <a:t>Алтайский </a:t>
            </a:r>
            <a:r>
              <a:rPr lang="ru-RU" sz="2900" b="1" dirty="0" smtClean="0">
                <a:solidFill>
                  <a:srgbClr val="C00000"/>
                </a:solidFill>
              </a:rPr>
              <a:t>заповедник</a:t>
            </a:r>
          </a:p>
          <a:p>
            <a:r>
              <a:rPr lang="ru-RU" sz="3200" b="1" dirty="0"/>
              <a:t>Площадь:</a:t>
            </a:r>
            <a:r>
              <a:rPr lang="ru-RU" sz="3200" dirty="0"/>
              <a:t> 881 тыс. га</a:t>
            </a:r>
          </a:p>
          <a:p>
            <a:r>
              <a:rPr lang="ru-RU" sz="3200" b="1" dirty="0"/>
              <a:t>Расположение: </a:t>
            </a:r>
            <a:r>
              <a:rPr lang="ru-RU" sz="3200" dirty="0"/>
              <a:t>Республика Алтай, Алтайские горы</a:t>
            </a:r>
          </a:p>
          <a:p>
            <a:r>
              <a:rPr lang="ru-RU" sz="3200" b="1" dirty="0"/>
              <a:t>Дата основания:</a:t>
            </a:r>
            <a:r>
              <a:rPr lang="ru-RU" sz="3200" dirty="0"/>
              <a:t> 16 апреля 1932 г.</a:t>
            </a:r>
          </a:p>
          <a:p>
            <a:r>
              <a:rPr lang="ru-RU" sz="3200" b="1" dirty="0"/>
              <a:t>Средняя температура:</a:t>
            </a:r>
            <a:r>
              <a:rPr lang="ru-RU" sz="3200" dirty="0"/>
              <a:t> в январе −8,3 °C, в июле +16,8 °C</a:t>
            </a:r>
          </a:p>
          <a:p>
            <a:pPr marL="0" indent="0" algn="ctr">
              <a:buNone/>
            </a:pPr>
            <a:endParaRPr lang="ru-RU" sz="2900" b="1" dirty="0">
              <a:solidFill>
                <a:srgbClr val="C00000"/>
              </a:solidFill>
            </a:endParaRPr>
          </a:p>
        </p:txBody>
      </p:sp>
      <p:pic>
        <p:nvPicPr>
          <p:cNvPr id="6146" name="Picture 2" descr="https://xn--b1aebw4ab.xn--p1ai/wp-content/uploads/2020/01/Altajskij-biosfernyj-zapovedn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36912"/>
            <a:ext cx="5390704" cy="40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20074"/>
      </p:ext>
    </p:extLst>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841496"/>
          </a:xfrm>
        </p:spPr>
        <p:txBody>
          <a:bodyPr>
            <a:normAutofit fontScale="40000" lnSpcReduction="20000"/>
          </a:bodyPr>
          <a:lstStyle/>
          <a:p>
            <a:pPr marL="0" indent="0" algn="ctr">
              <a:buNone/>
            </a:pPr>
            <a:endParaRPr lang="ru-RU" sz="4500" b="1" dirty="0" smtClean="0">
              <a:solidFill>
                <a:srgbClr val="C00000"/>
              </a:solidFill>
            </a:endParaRPr>
          </a:p>
          <a:p>
            <a:pPr marL="0" indent="0" algn="ctr">
              <a:buNone/>
            </a:pPr>
            <a:r>
              <a:rPr lang="ru-RU" sz="4500" b="1" dirty="0" smtClean="0">
                <a:solidFill>
                  <a:srgbClr val="C00000"/>
                </a:solidFill>
              </a:rPr>
              <a:t>Алтайский заповедник</a:t>
            </a:r>
          </a:p>
          <a:p>
            <a:pPr marL="45720" indent="0" algn="ctr">
              <a:buNone/>
            </a:pPr>
            <a:r>
              <a:rPr lang="ru-RU" sz="4500" b="1" dirty="0"/>
              <a:t>У него довольно сложная судьба: два раза, в 1951 и 1961 годах, его расформировывали, но неизменно восстанавливали. </a:t>
            </a:r>
            <a:endParaRPr lang="ru-RU" sz="4500" b="1" dirty="0" smtClean="0"/>
          </a:p>
          <a:p>
            <a:pPr marL="45720" indent="0" algn="ctr">
              <a:buNone/>
            </a:pPr>
            <a:r>
              <a:rPr lang="ru-RU" sz="4500" b="1" dirty="0" smtClean="0"/>
              <a:t>Его </a:t>
            </a:r>
            <a:r>
              <a:rPr lang="ru-RU" sz="4500" b="1" dirty="0"/>
              <a:t>главные цели – сохранение Телецкого озера, защита лесов, спасение соболя, марала, снежного барса и других животных, находящихся на грани исчезновения. На территории заповедника много ручьев и родников с чистой водой. Гордость заповедника – кедровые леса: их возраст достигает 450 лет.</a:t>
            </a:r>
          </a:p>
          <a:p>
            <a:pPr marL="45720" indent="0">
              <a:buNone/>
            </a:pPr>
            <a:r>
              <a:rPr lang="ru-RU" sz="3800" dirty="0"/>
              <a:t/>
            </a:r>
            <a:br>
              <a:rPr lang="ru-RU" sz="3800" dirty="0"/>
            </a:br>
            <a:endParaRPr lang="ru-RU" sz="3800" b="1" dirty="0">
              <a:solidFill>
                <a:srgbClr val="C00000"/>
              </a:solidFill>
            </a:endParaRPr>
          </a:p>
        </p:txBody>
      </p:sp>
      <p:pic>
        <p:nvPicPr>
          <p:cNvPr id="8194" name="Picture 2" descr="http://turist-v-amerike.ru/wp-content/uploads/2019/05/altay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12976"/>
            <a:ext cx="501873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422769"/>
      </p:ext>
    </p:extLst>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251520" y="731520"/>
            <a:ext cx="8208912" cy="2337440"/>
          </a:xfrm>
        </p:spPr>
        <p:txBody>
          <a:bodyPr>
            <a:normAutofit/>
          </a:bodyPr>
          <a:lstStyle/>
          <a:p>
            <a:pPr marL="0" indent="0" algn="ctr">
              <a:buNone/>
            </a:pPr>
            <a:r>
              <a:rPr lang="ru-RU" sz="1800" b="1" dirty="0">
                <a:solidFill>
                  <a:srgbClr val="C00000"/>
                </a:solidFill>
              </a:rPr>
              <a:t>Алтайский </a:t>
            </a:r>
            <a:r>
              <a:rPr lang="ru-RU" sz="1800" b="1" dirty="0" smtClean="0">
                <a:solidFill>
                  <a:srgbClr val="C00000"/>
                </a:solidFill>
              </a:rPr>
              <a:t>заповедник</a:t>
            </a:r>
          </a:p>
          <a:p>
            <a:pPr marL="0" indent="0" algn="ctr">
              <a:buNone/>
            </a:pPr>
            <a:r>
              <a:rPr lang="ru-RU" sz="1800" dirty="0"/>
              <a:t>Территория заповедника практически непроходима, лишь изредка встречаются узкие тропы, на которых ориентируются только лесники и некоторые сотрудники. Это один из самых крупных заповедников России, его площадь составляет 9,4% от общей площади Республики Алтай. Заповедник входит в список девственных или мало измененных мировых экологических регионов.</a:t>
            </a:r>
            <a:endParaRPr lang="ru-RU" sz="1800" b="1" dirty="0" smtClean="0">
              <a:solidFill>
                <a:srgbClr val="C00000"/>
              </a:solidFill>
            </a:endParaRPr>
          </a:p>
        </p:txBody>
      </p:sp>
      <p:pic>
        <p:nvPicPr>
          <p:cNvPr id="7170" name="Picture 2" descr="https://s3.nat-geo.ru/images/2019/5/16/b9284a8a08664f629d720f691fee83ff.max-12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238" y="2996952"/>
            <a:ext cx="5476201" cy="365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422769"/>
      </p:ext>
    </p:extLst>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Override1.xml><?xml version="1.0" encoding="utf-8"?>
<a:themeOverride xmlns:a="http://schemas.openxmlformats.org/drawingml/2006/main">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1243</TotalTime>
  <Words>1700</Words>
  <Application>Microsoft Office PowerPoint</Application>
  <PresentationFormat>Экран (4:3)</PresentationFormat>
  <Paragraphs>165</Paragraphs>
  <Slides>39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39</vt:i4>
      </vt:variant>
    </vt:vector>
  </HeadingPairs>
  <TitlesOfParts>
    <vt:vector size="43" baseType="lpstr">
      <vt:lpstr>Georgia</vt:lpstr>
      <vt:lpstr>Karmen</vt:lpstr>
      <vt:lpstr>Trebuchet MS</vt:lpstr>
      <vt:lpstr>Воздушный поток</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vt:lpstr>
      <vt:lpstr>ИСТОЧНИКИ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вокруг нас</dc:title>
  <cp:lastModifiedBy>Home</cp:lastModifiedBy>
  <cp:revision>152</cp:revision>
  <dcterms:modified xsi:type="dcterms:W3CDTF">2021-12-05T13:37:27Z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2050271</vt:lpwstr>
  </property>
  <property fmtid="{D5CDD505-2E9C-101B-9397-08002B2CF9AE}" name="NXPowerLiteSettings" pid="3">
    <vt:lpwstr>F7000400038000</vt:lpwstr>
  </property>
  <property fmtid="{D5CDD505-2E9C-101B-9397-08002B2CF9AE}" name="NXPowerLiteVersion" pid="4">
    <vt:lpwstr>S9.1.4</vt:lpwstr>
  </property>
</Properties>
</file>